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drawings/legacyDiagramText8.bin" ContentType="application/vnd.ms-office.legacyDiagramText"/>
  <Override PartName="/ppt/drawings/legacyDiagramText4.bin" ContentType="application/vnd.ms-office.legacyDiagramText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rawings/legacyDiagramText2.bin" ContentType="application/vnd.ms-office.legacyDiagramText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rawings/legacyDiagramText9.bin" ContentType="application/vnd.ms-office.legacyDiagramText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rawings/legacyDiagramText7.bin" ContentType="application/vnd.ms-office.legacyDiagramText"/>
  <Override PartName="/ppt/notesSlides/notesSlide8.xml" ContentType="application/vnd.openxmlformats-officedocument.presentationml.notesSlide+xml"/>
  <Override PartName="/ppt/drawings/legacyDiagramText5.bin" ContentType="application/vnd.ms-office.legacyDiagramText"/>
  <Override PartName="/ppt/notesSlides/notesSlide6.xml" ContentType="application/vnd.openxmlformats-officedocument.presentationml.notesSlide+xml"/>
  <Override PartName="/ppt/legacyDocTextInfo.bin" ContentType="application/vnd.ms-office.legacyDocTextInfo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drawings/legacyDiagramText1.bin" ContentType="application/vnd.ms-office.legacyDiagramText"/>
  <Override PartName="/ppt/drawings/legacyDiagramText3.bin" ContentType="application/vnd.ms-office.legacyDiagramText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rawings/legacyDiagramText6.bin" ContentType="application/vnd.ms-office.legacyDiagramText"/>
  <Override PartName="/ppt/notesSlides/notesSlide9.xml" ContentType="application/vnd.openxmlformats-officedocument.presentationml.notesSlide+xml"/>
  <Override PartName="/ppt/drawings/legacyDiagramText10.bin" ContentType="application/vnd.ms-office.legacyDiagramTex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7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1" r:id="rId27"/>
    <p:sldId id="282" r:id="rId28"/>
    <p:sldId id="283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300" r:id="rId43"/>
    <p:sldId id="301" r:id="rId44"/>
    <p:sldId id="309" r:id="rId45"/>
    <p:sldId id="315" r:id="rId46"/>
    <p:sldId id="312" r:id="rId47"/>
    <p:sldId id="314" r:id="rId48"/>
    <p:sldId id="313" r:id="rId49"/>
    <p:sldId id="311" r:id="rId50"/>
    <p:sldId id="310" r:id="rId51"/>
    <p:sldId id="316" r:id="rId52"/>
    <p:sldId id="317" r:id="rId53"/>
    <p:sldId id="318" r:id="rId54"/>
    <p:sldId id="319" r:id="rId55"/>
    <p:sldId id="320" r:id="rId56"/>
    <p:sldId id="321" r:id="rId57"/>
    <p:sldId id="323" r:id="rId58"/>
    <p:sldId id="324" r:id="rId59"/>
    <p:sldId id="325" r:id="rId60"/>
    <p:sldId id="326" r:id="rId61"/>
    <p:sldId id="327" r:id="rId62"/>
    <p:sldId id="328" r:id="rId63"/>
    <p:sldId id="329" r:id="rId64"/>
    <p:sldId id="330" r:id="rId65"/>
    <p:sldId id="331" r:id="rId66"/>
    <p:sldId id="332" r:id="rId67"/>
    <p:sldId id="333" r:id="rId68"/>
    <p:sldId id="337" r:id="rId69"/>
    <p:sldId id="338" r:id="rId70"/>
    <p:sldId id="339" r:id="rId71"/>
    <p:sldId id="340" r:id="rId72"/>
    <p:sldId id="341" r:id="rId73"/>
    <p:sldId id="342" r:id="rId74"/>
    <p:sldId id="302" r:id="rId75"/>
  </p:sldIdLst>
  <p:sldSz cx="9144000" cy="6858000" type="screen4x3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FF66"/>
    <a:srgbClr val="FFFF99"/>
    <a:srgbClr val="CC3300"/>
    <a:srgbClr val="993300"/>
    <a:srgbClr val="99FFCC"/>
    <a:srgbClr val="CCEC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4" autoAdjust="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viewProps" Target="viewProps.xml"/><Relationship Id="rId81" Type="http://schemas.microsoft.com/office/2006/relationships/legacyDocTextInfo" Target="legacyDocTextInfo.bin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10" Type="http://schemas.microsoft.com/office/2006/relationships/legacyDiagramText" Target="legacyDiagramText10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095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95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095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5473209-6503-4E1D-B3F6-1178D05F683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9A3E7E-74D4-48B0-9F02-B5DA30B63BEF}" type="slidenum">
              <a:rPr lang="en-US"/>
              <a:pPr/>
              <a:t>1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05206D-FB05-4D29-B959-D9A84ADFC08C}" type="slidenum">
              <a:rPr lang="en-US"/>
              <a:pPr/>
              <a:t>42</a:t>
            </a:fld>
            <a:endParaRPr lang="en-US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4FF139-94B9-4EE6-8C78-BEF5591794B8}" type="slidenum">
              <a:rPr lang="en-US"/>
              <a:pPr/>
              <a:t>44</a:t>
            </a:fld>
            <a:endParaRPr lang="en-US"/>
          </a:p>
        </p:txBody>
      </p:sp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E023B3-7D2B-47E0-828D-87BB0F4F9D24}" type="slidenum">
              <a:rPr lang="en-US"/>
              <a:pPr/>
              <a:t>67</a:t>
            </a:fld>
            <a:endParaRPr lang="en-US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3D1171-7909-4FC5-B06A-6FB0B9A27558}" type="slidenum">
              <a:rPr lang="en-US"/>
              <a:pPr/>
              <a:t>68</a:t>
            </a:fld>
            <a:endParaRPr lang="en-US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10DA7E-9330-4E17-A256-FA6FD7810C3F}" type="slidenum">
              <a:rPr lang="en-US"/>
              <a:pPr/>
              <a:t>69</a:t>
            </a:fld>
            <a:endParaRPr lang="en-US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5ABF28-7ACD-4086-A5C1-25334BB3AD46}" type="slidenum">
              <a:rPr lang="en-US"/>
              <a:pPr/>
              <a:t>70</a:t>
            </a:fld>
            <a:endParaRPr lang="en-US"/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8519A3-CC08-4C75-8D5E-34233F120D4E}" type="slidenum">
              <a:rPr lang="en-US"/>
              <a:pPr/>
              <a:t>71</a:t>
            </a:fld>
            <a:endParaRPr lang="en-US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1F9282-10D8-479F-A806-4D27B2BFD985}" type="slidenum">
              <a:rPr lang="en-US"/>
              <a:pPr/>
              <a:t>72</a:t>
            </a:fld>
            <a:endParaRPr lang="en-US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0" y="6350"/>
            <a:ext cx="9142413" cy="6851650"/>
            <a:chOff x="0" y="4"/>
            <a:chExt cx="5758" cy="4316"/>
          </a:xfrm>
        </p:grpSpPr>
        <p:grpSp>
          <p:nvGrpSpPr>
            <p:cNvPr id="17411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7412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13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414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15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16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417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7418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19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0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1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2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3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7428" name="Rectangle 2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258175" y="6462713"/>
            <a:ext cx="885825" cy="395287"/>
          </a:xfrm>
        </p:spPr>
        <p:txBody>
          <a:bodyPr/>
          <a:lstStyle>
            <a:lvl1pPr>
              <a:defRPr sz="1600" b="1">
                <a:solidFill>
                  <a:schemeClr val="folHlink"/>
                </a:solidFill>
              </a:defRPr>
            </a:lvl1pPr>
          </a:lstStyle>
          <a:p>
            <a:fld id="{9D9042AA-2F45-445A-A6B5-82D4C9D8EED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7429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2BA43C-3265-4A00-A917-F447939260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004E01-7022-4153-8704-352890D41F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514600" y="6553200"/>
            <a:ext cx="38862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077200" y="6553200"/>
            <a:ext cx="1066800" cy="304800"/>
          </a:xfrm>
        </p:spPr>
        <p:txBody>
          <a:bodyPr/>
          <a:lstStyle>
            <a:lvl1pPr>
              <a:defRPr/>
            </a:lvl1pPr>
          </a:lstStyle>
          <a:p>
            <a:fld id="{4E4AB1C6-D42E-4959-8645-F6A4F2FB0E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46749B-656A-4EB0-8EA1-DBE35F3559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9B559A-1857-402C-8C6A-8462E85D95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5413079-FC1D-4E41-B635-C4C21B2520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2926C4-0D2A-4500-8274-294109EE1B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7712543-9DBB-4426-BA74-F641518A6B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0E698A4-1310-4DA1-853E-10CED1BF4E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8C197EB-BF1B-4AC5-B137-03934843AA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E5ACF6-7451-4C71-9920-8C3B64A566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1B4BC1E-C605-46F0-A65C-3E37D6FF6E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28582DA-18EE-4C1F-BF2F-D849692D2B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2BD6BC-4158-48A4-9CB4-D977CFAD69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1FBA63-F5EE-4293-9C3D-6B1DCA152D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7EEBCF-45FE-4C56-B85F-71E07AC4C9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1954E4-5F96-412E-9B0C-F269720526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E2CE7AF-F4BB-46E8-9040-C034C69CB7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804FFF-5B42-4212-A589-A143B88E10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6A5AAF9-5101-428D-99FA-FC8C1F48B2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110AD0-B9B2-4644-B386-63E52CD542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1D618E0-8F2C-4AA2-8FBA-59791ED119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6350"/>
            <a:ext cx="9142413" cy="6851650"/>
            <a:chOff x="0" y="4"/>
            <a:chExt cx="5758" cy="4316"/>
          </a:xfrm>
        </p:grpSpPr>
        <p:sp>
          <p:nvSpPr>
            <p:cNvPr id="16387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88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6389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16390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1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2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3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4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5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6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7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8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6405" name="Rectangle 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5320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16406" name="Rectangle 2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5532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FF62903E-D9EA-41CE-8B1A-90A3E00A09E5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81" r:id="rId12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8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4738" y="6540500"/>
            <a:ext cx="410845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i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168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58175" y="6462713"/>
            <a:ext cx="885825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FAA5FD98-0577-42C5-AAF4-58D7DC9EC08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7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5D946E2D-C684-403A-85A7-547D2CFBE1CA}" type="slidenum">
              <a:rPr lang="en-US"/>
              <a:pPr/>
              <a:t>1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154113" y="1739900"/>
            <a:ext cx="73914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/>
            <a:r>
              <a:rPr lang="sr-Latn-CS" sz="4400" b="1">
                <a:solidFill>
                  <a:srgbClr val="FFFF00"/>
                </a:solidFill>
                <a:latin typeface="Arial Rounded MT Bold" pitchFamily="34" charset="0"/>
              </a:rPr>
              <a:t>ОПШТЕ КАРАКТЕРИСТИКЕ ИНФЕКТИВНИХ БОЛЕСТИ</a:t>
            </a:r>
            <a:r>
              <a:rPr lang="en-US" sz="4400" b="1">
                <a:solidFill>
                  <a:srgbClr val="FFFF00"/>
                </a:solidFill>
                <a:latin typeface="Arial Rounded MT Bold" pitchFamily="34" charset="0"/>
              </a:rPr>
              <a:t> 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421063" y="3967163"/>
            <a:ext cx="2995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sz="2400"/>
              <a:t>Уводно предавање</a:t>
            </a:r>
            <a:r>
              <a:rPr lang="en-US" sz="2400"/>
              <a:t> </a:t>
            </a:r>
          </a:p>
        </p:txBody>
      </p:sp>
    </p:spTree>
  </p:cSld>
  <p:clrMapOvr>
    <a:masterClrMapping/>
  </p:clrMapOvr>
  <p:transition advTm="1518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BF6752C-426D-41BC-A638-40EE2657981B}" type="slidenum">
              <a:rPr lang="en-US"/>
              <a:pPr/>
              <a:t>10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1038225" y="1047750"/>
            <a:ext cx="7874000" cy="545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sr-Latn-CS" b="1">
                <a:solidFill>
                  <a:srgbClr val="FFFF00"/>
                </a:solidFill>
                <a:latin typeface="Comic Sans MS" pitchFamily="66" charset="0"/>
              </a:rPr>
              <a:t>Оштећење бактеријским токсинима</a:t>
            </a:r>
            <a:endParaRPr lang="sr-Latn-CS">
              <a:solidFill>
                <a:srgbClr val="FFFF00"/>
              </a:solidFill>
              <a:latin typeface="Comic Sans MS" pitchFamily="66" charset="0"/>
            </a:endParaRPr>
          </a:p>
          <a:p>
            <a:pPr>
              <a:lnSpc>
                <a:spcPct val="110000"/>
              </a:lnSpc>
            </a:pPr>
            <a:endParaRPr lang="en-US">
              <a:solidFill>
                <a:srgbClr val="FFFF00"/>
              </a:solidFill>
              <a:latin typeface="Comic Sans MS" pitchFamily="66" charset="0"/>
            </a:endParaRPr>
          </a:p>
          <a:p>
            <a:pPr marL="628650" lvl="1" indent="-230188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егзотоксини (грам-позитивне ћелије),</a:t>
            </a:r>
          </a:p>
          <a:p>
            <a:pPr marL="628650" lvl="1" indent="-230188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ендотоксини (грам-негативне бактерије).</a:t>
            </a:r>
            <a:endParaRPr lang="sr-Latn-CS" b="1"/>
          </a:p>
          <a:p>
            <a:pPr>
              <a:lnSpc>
                <a:spcPct val="110000"/>
              </a:lnSpc>
            </a:pPr>
            <a:endParaRPr lang="en-US" b="1"/>
          </a:p>
          <a:p>
            <a:pPr>
              <a:lnSpc>
                <a:spcPct val="110000"/>
              </a:lnSpc>
            </a:pPr>
            <a:r>
              <a:rPr lang="sr-Latn-CS" b="1">
                <a:solidFill>
                  <a:srgbClr val="FFFF00"/>
                </a:solidFill>
                <a:latin typeface="Comic Sans MS" pitchFamily="66" charset="0"/>
              </a:rPr>
              <a:t>Оштећење током запаљења</a:t>
            </a:r>
            <a:endParaRPr lang="sr-Latn-CS">
              <a:solidFill>
                <a:srgbClr val="FFFF00"/>
              </a:solidFill>
              <a:latin typeface="Comic Sans MS" pitchFamily="66" charset="0"/>
            </a:endParaRPr>
          </a:p>
          <a:p>
            <a:pPr>
              <a:lnSpc>
                <a:spcPct val="110000"/>
              </a:lnSpc>
            </a:pPr>
            <a:endParaRPr lang="en-US">
              <a:solidFill>
                <a:srgbClr val="FFFF00"/>
              </a:solidFill>
              <a:latin typeface="Comic Sans MS" pitchFamily="66" charset="0"/>
            </a:endParaRPr>
          </a:p>
          <a:p>
            <a:pPr marL="628650" lvl="1" indent="-230188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медијатори запаљења (хистамин, 5-хидрокситриптамин, кинин).</a:t>
            </a:r>
            <a:endParaRPr lang="sr-Latn-CS" b="1"/>
          </a:p>
          <a:p>
            <a:pPr>
              <a:lnSpc>
                <a:spcPct val="110000"/>
              </a:lnSpc>
            </a:pPr>
            <a:endParaRPr lang="en-US" b="1"/>
          </a:p>
          <a:p>
            <a:pPr>
              <a:lnSpc>
                <a:spcPct val="110000"/>
              </a:lnSpc>
            </a:pPr>
            <a:r>
              <a:rPr lang="sr-Latn-CS" b="1">
                <a:solidFill>
                  <a:srgbClr val="FFFF00"/>
                </a:solidFill>
                <a:latin typeface="Comic Sans MS" pitchFamily="66" charset="0"/>
              </a:rPr>
              <a:t>Оштећење током имунског одговора</a:t>
            </a:r>
            <a:endParaRPr lang="sr-Latn-CS">
              <a:solidFill>
                <a:srgbClr val="FFFF00"/>
              </a:solidFill>
              <a:latin typeface="Comic Sans MS" pitchFamily="66" charset="0"/>
            </a:endParaRPr>
          </a:p>
          <a:p>
            <a:pPr>
              <a:lnSpc>
                <a:spcPct val="110000"/>
              </a:lnSpc>
            </a:pPr>
            <a:endParaRPr lang="en-US"/>
          </a:p>
          <a:p>
            <a:pPr marL="628650" lvl="1" indent="-230188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анафилактичка реакција,</a:t>
            </a:r>
          </a:p>
          <a:p>
            <a:pPr marL="628650" lvl="1" indent="-230188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цитотоксична реакција,</a:t>
            </a:r>
          </a:p>
          <a:p>
            <a:pPr marL="628650" lvl="1" indent="-230188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имунокомплексна реакција,</a:t>
            </a:r>
          </a:p>
          <a:p>
            <a:pPr marL="628650" lvl="1" indent="-230188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ћелијама посредована цитотоксична реакција,</a:t>
            </a:r>
            <a:endParaRPr lang="en-US"/>
          </a:p>
        </p:txBody>
      </p:sp>
    </p:spTree>
  </p:cSld>
  <p:clrMapOvr>
    <a:masterClrMapping/>
  </p:clrMapOvr>
  <p:transition advTm="36518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9998FE55-99FB-40E4-81C8-A8D50AF80DAF}" type="slidenum">
              <a:rPr lang="en-US"/>
              <a:pPr/>
              <a:t>11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1295400" y="503238"/>
            <a:ext cx="5646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 eaLnBrk="1" hangingPunct="1">
              <a:tabLst>
                <a:tab pos="2181225" algn="l"/>
              </a:tabLst>
            </a:pPr>
            <a:r>
              <a:rPr lang="sr-Cyrl-CS" sz="2400">
                <a:solidFill>
                  <a:srgbClr val="FFFF00"/>
                </a:solidFill>
                <a:latin typeface="Arial Rounded MT Bold" pitchFamily="34" charset="0"/>
              </a:rPr>
              <a:t>Епидемиологија инфективних болести</a:t>
            </a: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1143000" y="2057400"/>
            <a:ext cx="7162800" cy="287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Неопходни фактори за настанак инфективних болести</a:t>
            </a:r>
            <a:endParaRPr lang="en-US" b="1">
              <a:solidFill>
                <a:srgbClr val="FFFF00"/>
              </a:solidFill>
              <a:latin typeface="Comic Sans MS" pitchFamily="66" charset="0"/>
            </a:endParaRPr>
          </a:p>
          <a:p>
            <a:pPr>
              <a:lnSpc>
                <a:spcPct val="130000"/>
              </a:lnSpc>
            </a:pPr>
            <a:endParaRPr lang="sl-SI" b="1">
              <a:solidFill>
                <a:srgbClr val="FFFF00"/>
              </a:solidFill>
              <a:latin typeface="Comic Sans MS" pitchFamily="66" charset="0"/>
            </a:endParaRPr>
          </a:p>
          <a:p>
            <a:pPr lvl="1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Извор инфекције,</a:t>
            </a:r>
          </a:p>
          <a:p>
            <a:pPr lvl="1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Пут ширења инфекције,</a:t>
            </a:r>
          </a:p>
          <a:p>
            <a:pPr lvl="1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Патогене клице,</a:t>
            </a:r>
          </a:p>
          <a:p>
            <a:pPr lvl="1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Улазно место инфекције,</a:t>
            </a:r>
          </a:p>
          <a:p>
            <a:pPr lvl="1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Склоност организма за ту болест (диспозиција).</a:t>
            </a:r>
            <a:endParaRPr lang="en-US"/>
          </a:p>
        </p:txBody>
      </p:sp>
    </p:spTree>
  </p:cSld>
  <p:clrMapOvr>
    <a:masterClrMapping/>
  </p:clrMapOvr>
  <p:transition advTm="2751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7DBB6E22-6CC8-47B4-BE01-FA863AC4C6B3}" type="slidenum">
              <a:rPr lang="en-US"/>
              <a:pPr/>
              <a:t>12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1219200" y="457200"/>
            <a:ext cx="2805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342900" indent="-342900" eaLnBrk="1" hangingPunct="1">
              <a:buFontTx/>
              <a:buAutoNum type="arabicPeriod"/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Извор инфекције</a:t>
            </a:r>
            <a:r>
              <a:rPr lang="en-US" b="1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</p:txBody>
      </p:sp>
      <p:graphicFrame>
        <p:nvGraphicFramePr>
          <p:cNvPr id="89108" name="Organization Chart 20"/>
          <p:cNvGraphicFramePr>
            <a:graphicFrameLocks/>
          </p:cNvGraphicFramePr>
          <p:nvPr/>
        </p:nvGraphicFramePr>
        <p:xfrm>
          <a:off x="914400" y="990600"/>
          <a:ext cx="7731125" cy="5195888"/>
        </p:xfrm>
        <a:graphic>
          <a:graphicData uri="http://schemas.openxmlformats.org/drawingml/2006/compatibility">
            <com:legacyDrawing xmlns:com="http://schemas.openxmlformats.org/drawingml/2006/compatibility" spid="_x0000_s89108"/>
          </a:graphicData>
        </a:graphic>
      </p:graphicFrame>
    </p:spTree>
  </p:cSld>
  <p:clrMapOvr>
    <a:masterClrMapping/>
  </p:clrMapOvr>
  <p:transition advTm="67048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916C6E69-1EF3-4669-8BD9-6AAE43D0D64E}" type="slidenum">
              <a:rPr lang="en-US"/>
              <a:pPr/>
              <a:t>13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885825" y="279400"/>
            <a:ext cx="7772400" cy="618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eriod" startAt="2"/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Путеви ширења инфективних болести</a:t>
            </a:r>
            <a:endParaRPr lang="sl-SI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/>
            <a:endParaRPr lang="en-US">
              <a:solidFill>
                <a:srgbClr val="FFFF00"/>
              </a:solidFill>
              <a:latin typeface="Comic Sans MS" pitchFamily="66" charset="0"/>
            </a:endParaRPr>
          </a:p>
          <a:p>
            <a:pPr marL="628650" lvl="1" indent="-171450">
              <a:buClr>
                <a:srgbClr val="FFFF00"/>
              </a:buClr>
              <a:buFontTx/>
              <a:buChar char="•"/>
            </a:pPr>
            <a:r>
              <a:rPr lang="sl-SI"/>
              <a:t>контактом,</a:t>
            </a:r>
            <a:endParaRPr lang="en-US"/>
          </a:p>
          <a:p>
            <a:pPr marL="628650" lvl="1" indent="-171450">
              <a:buClr>
                <a:srgbClr val="FFFF00"/>
              </a:buClr>
              <a:buFontTx/>
              <a:buChar char="•"/>
            </a:pPr>
            <a:r>
              <a:rPr lang="sr-Cyrl-CS"/>
              <a:t>храном</a:t>
            </a:r>
            <a:endParaRPr lang="sl-SI"/>
          </a:p>
          <a:p>
            <a:pPr marL="628650" lvl="1" indent="-171450">
              <a:buClr>
                <a:srgbClr val="FFFF00"/>
              </a:buClr>
              <a:buFontTx/>
              <a:buChar char="•"/>
            </a:pPr>
            <a:r>
              <a:rPr lang="sl-SI"/>
              <a:t>водом, </a:t>
            </a:r>
          </a:p>
          <a:p>
            <a:pPr marL="628650" lvl="1" indent="-171450">
              <a:buClr>
                <a:srgbClr val="FFFF00"/>
              </a:buClr>
              <a:buFontTx/>
              <a:buChar char="•"/>
            </a:pPr>
            <a:r>
              <a:rPr lang="sl-SI"/>
              <a:t>ваздухом,</a:t>
            </a:r>
          </a:p>
          <a:p>
            <a:pPr marL="628650" lvl="1" indent="-171450">
              <a:buClr>
                <a:srgbClr val="FFFF00"/>
              </a:buClr>
              <a:buFontTx/>
              <a:buChar char="•"/>
            </a:pPr>
            <a:r>
              <a:rPr lang="sl-SI"/>
              <a:t>земљиштем,</a:t>
            </a:r>
          </a:p>
          <a:p>
            <a:pPr marL="628650" lvl="1" indent="-171450">
              <a:buClr>
                <a:srgbClr val="FFFF00"/>
              </a:buClr>
              <a:buFontTx/>
              <a:buChar char="•"/>
            </a:pPr>
            <a:r>
              <a:rPr lang="sl-SI"/>
              <a:t>векторима.</a:t>
            </a:r>
            <a:endParaRPr lang="sl-SI" b="1"/>
          </a:p>
          <a:p>
            <a:pPr marL="342900" indent="-342900"/>
            <a:endParaRPr lang="en-US" b="1"/>
          </a:p>
          <a:p>
            <a:pPr marL="342900" indent="-342900">
              <a:buFontTx/>
              <a:buAutoNum type="arabicPeriod" startAt="3"/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Патогене клице</a:t>
            </a:r>
          </a:p>
          <a:p>
            <a:pPr marL="342900" indent="-342900"/>
            <a:endParaRPr lang="en-US" b="1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>
              <a:buFontTx/>
              <a:buAutoNum type="arabicPeriod" startAt="4"/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Улазно место инфекције</a:t>
            </a:r>
          </a:p>
          <a:p>
            <a:pPr marL="342900" indent="-342900"/>
            <a:endParaRPr lang="en-US"/>
          </a:p>
          <a:p>
            <a:pPr marL="628650" lvl="1" indent="-171450">
              <a:buClr>
                <a:srgbClr val="FFFF00"/>
              </a:buClr>
              <a:buFontTx/>
              <a:buChar char="•"/>
            </a:pPr>
            <a:r>
              <a:rPr lang="sl-SI"/>
              <a:t>кожа,</a:t>
            </a:r>
          </a:p>
          <a:p>
            <a:pPr marL="628650" lvl="1" indent="-171450">
              <a:buClr>
                <a:srgbClr val="FFFF00"/>
              </a:buClr>
              <a:buFontTx/>
              <a:buChar char="•"/>
            </a:pPr>
            <a:r>
              <a:rPr lang="sl-SI"/>
              <a:t>слузнице.</a:t>
            </a:r>
          </a:p>
          <a:p>
            <a:pPr marL="342900" indent="-342900"/>
            <a:endParaRPr lang="en-US"/>
          </a:p>
          <a:p>
            <a:pPr marL="342900" indent="-342900">
              <a:buFontTx/>
              <a:buAutoNum type="arabicPeriod" startAt="5"/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Диспозиција организма</a:t>
            </a:r>
          </a:p>
          <a:p>
            <a:pPr marL="342900" indent="-342900"/>
            <a:endParaRPr lang="en-US" b="1">
              <a:solidFill>
                <a:srgbClr val="FFFF00"/>
              </a:solidFill>
              <a:latin typeface="Comic Sans MS" pitchFamily="66" charset="0"/>
            </a:endParaRPr>
          </a:p>
          <a:p>
            <a:pPr marL="628650" lvl="1" indent="-171450">
              <a:buClr>
                <a:srgbClr val="FFFF00"/>
              </a:buClr>
              <a:buFontTx/>
              <a:buChar char="•"/>
            </a:pPr>
            <a:r>
              <a:rPr lang="sl-SI"/>
              <a:t>индекс контагиозности: број оболелих од сто особа изложених инфекцији.</a:t>
            </a:r>
            <a:endParaRPr lang="en-US"/>
          </a:p>
        </p:txBody>
      </p:sp>
    </p:spTree>
  </p:cSld>
  <p:clrMapOvr>
    <a:masterClrMapping/>
  </p:clrMapOvr>
  <p:transition advTm="99638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33FC14FA-63B0-424B-A928-18156092B32E}" type="slidenum">
              <a:rPr lang="en-US"/>
              <a:pPr/>
              <a:t>14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1384300" y="741363"/>
            <a:ext cx="51673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en-US" b="1">
                <a:solidFill>
                  <a:srgbClr val="FFFF00"/>
                </a:solidFill>
                <a:latin typeface="Comic Sans MS" pitchFamily="66" charset="0"/>
              </a:rPr>
              <a:t>Мере сузбијања инфективних болести </a:t>
            </a:r>
          </a:p>
        </p:txBody>
      </p:sp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1308100" y="2046288"/>
            <a:ext cx="47244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40000"/>
              </a:lnSpc>
              <a:buClr>
                <a:srgbClr val="FFFF00"/>
              </a:buClr>
              <a:buFontTx/>
              <a:buAutoNum type="alphaUcPeriod"/>
            </a:pPr>
            <a:r>
              <a:rPr lang="en-US">
                <a:latin typeface="Comic Sans MS" pitchFamily="66" charset="0"/>
              </a:rPr>
              <a:t> </a:t>
            </a:r>
            <a:r>
              <a:rPr lang="sl-SI">
                <a:solidFill>
                  <a:srgbClr val="FFFF00"/>
                </a:solidFill>
                <a:latin typeface="Comic Sans MS" pitchFamily="66" charset="0"/>
              </a:rPr>
              <a:t>Мере према болеснику</a:t>
            </a:r>
          </a:p>
          <a:p>
            <a:pPr marL="1257300" lvl="2" indent="-342900">
              <a:lnSpc>
                <a:spcPct val="140000"/>
              </a:lnSpc>
            </a:pPr>
            <a:endParaRPr lang="en-US">
              <a:solidFill>
                <a:srgbClr val="FFFF00"/>
              </a:solidFill>
              <a:latin typeface="Comic Sans MS" pitchFamily="66" charset="0"/>
            </a:endParaRPr>
          </a:p>
          <a:p>
            <a:pPr marL="628650" lvl="1" indent="-171450">
              <a:lnSpc>
                <a:spcPct val="14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дијагноза болести,</a:t>
            </a:r>
          </a:p>
          <a:p>
            <a:pPr marL="628650" lvl="1" indent="-171450">
              <a:lnSpc>
                <a:spcPct val="14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пријављивање болести,</a:t>
            </a:r>
          </a:p>
          <a:p>
            <a:pPr marL="628650" lvl="1" indent="-171450">
              <a:lnSpc>
                <a:spcPct val="14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изолација болесника,</a:t>
            </a:r>
          </a:p>
          <a:p>
            <a:pPr marL="628650" lvl="1" indent="-171450">
              <a:lnSpc>
                <a:spcPct val="14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лечење болесника,</a:t>
            </a:r>
          </a:p>
          <a:p>
            <a:pPr marL="628650" lvl="1" indent="-171450">
              <a:lnSpc>
                <a:spcPct val="14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дезинфекција и дезинсекција,</a:t>
            </a:r>
          </a:p>
          <a:p>
            <a:pPr marL="628650" lvl="1" indent="-171450">
              <a:lnSpc>
                <a:spcPct val="14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контрола на клицоноштво.</a:t>
            </a:r>
            <a:endParaRPr lang="en-US"/>
          </a:p>
        </p:txBody>
      </p:sp>
    </p:spTree>
  </p:cSld>
  <p:clrMapOvr>
    <a:masterClrMapping/>
  </p:clrMapOvr>
  <p:transition advTm="14048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BA6F07A0-F73A-4B5C-8437-B09309DF2BFC}" type="slidenum">
              <a:rPr lang="en-US"/>
              <a:pPr/>
              <a:t>15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769938" y="931863"/>
            <a:ext cx="8256587" cy="5330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85800" lvl="1" indent="-228600">
              <a:lnSpc>
                <a:spcPct val="140000"/>
              </a:lnSpc>
              <a:buClr>
                <a:srgbClr val="FFFF00"/>
              </a:buClr>
              <a:buFontTx/>
              <a:buAutoNum type="alphaUcPeriod" startAt="2"/>
            </a:pPr>
            <a:r>
              <a:rPr lang="en-US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sl-SI">
                <a:solidFill>
                  <a:srgbClr val="FFFF00"/>
                </a:solidFill>
                <a:latin typeface="Comic Sans MS" pitchFamily="66" charset="0"/>
              </a:rPr>
              <a:t>Мере према околини болесника</a:t>
            </a:r>
            <a:endParaRPr lang="en-US">
              <a:solidFill>
                <a:srgbClr val="FFFF00"/>
              </a:solidFill>
              <a:latin typeface="Comic Sans MS" pitchFamily="66" charset="0"/>
            </a:endParaRPr>
          </a:p>
          <a:p>
            <a:pPr marL="685800" lvl="1" indent="-228600">
              <a:lnSpc>
                <a:spcPct val="140000"/>
              </a:lnSpc>
              <a:buClr>
                <a:srgbClr val="FFFF00"/>
              </a:buClr>
            </a:pPr>
            <a:endParaRPr lang="sl-SI">
              <a:solidFill>
                <a:srgbClr val="FFFF00"/>
              </a:solidFill>
              <a:latin typeface="Comic Sans MS" pitchFamily="66" charset="0"/>
            </a:endParaRPr>
          </a:p>
          <a:p>
            <a:pPr marL="1257300" lvl="2" indent="-342900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епидемиолошко истраживање болесника и клицоноша,</a:t>
            </a:r>
          </a:p>
          <a:p>
            <a:pPr marL="1257300" lvl="2" indent="-342900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здравствени надзор над лицима која су била у директном контакту са болесником,</a:t>
            </a:r>
          </a:p>
          <a:p>
            <a:pPr marL="1257300" lvl="2" indent="-342900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карантин за лица која су била у контакту са оболелим од карантинских болести,</a:t>
            </a:r>
          </a:p>
          <a:p>
            <a:pPr marL="1257300" lvl="2" indent="-342900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заштита становништва вакцинацијом, серопрофилаксом или </a:t>
            </a:r>
            <a:r>
              <a:rPr lang="en-US"/>
              <a:t/>
            </a:r>
            <a:br>
              <a:rPr lang="en-US"/>
            </a:br>
            <a:r>
              <a:rPr lang="sl-SI"/>
              <a:t>хемопрофилаксом,</a:t>
            </a:r>
          </a:p>
          <a:p>
            <a:pPr marL="1257300" lvl="2" indent="-342900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хигијенске и санитарно-техничке мере,</a:t>
            </a:r>
          </a:p>
          <a:p>
            <a:pPr marL="1257300" lvl="2" indent="-342900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остале мере.</a:t>
            </a:r>
            <a:endParaRPr lang="en-US"/>
          </a:p>
        </p:txBody>
      </p:sp>
    </p:spTree>
  </p:cSld>
  <p:clrMapOvr>
    <a:masterClrMapping/>
  </p:clrMapOvr>
  <p:transition advTm="2148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023681B9-2A64-4B70-A371-E5BED88DBBCD}" type="slidenum">
              <a:rPr lang="en-US"/>
              <a:pPr/>
              <a:t>16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1076325" y="625475"/>
            <a:ext cx="6873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1" hangingPunct="1">
              <a:tabLst>
                <a:tab pos="2181225" algn="l"/>
              </a:tabLst>
            </a:pPr>
            <a:r>
              <a:rPr lang="sr-Cyrl-CS" sz="2400" b="1">
                <a:solidFill>
                  <a:srgbClr val="FFFF00"/>
                </a:solidFill>
                <a:latin typeface="Arial Rounded MT Bold" pitchFamily="34" charset="0"/>
              </a:rPr>
              <a:t>Отпорност организма према инфективним узрочницима</a:t>
            </a:r>
          </a:p>
        </p:txBody>
      </p:sp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1230313" y="2584450"/>
            <a:ext cx="660558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buClr>
                <a:srgbClr val="FFFF00"/>
              </a:buClr>
              <a:buFontTx/>
              <a:buAutoNum type="arabicPeriod"/>
            </a:pPr>
            <a:r>
              <a:rPr lang="sr-Latn-CS" b="1"/>
              <a:t>Неспецифична заштита организма</a:t>
            </a:r>
          </a:p>
          <a:p>
            <a:pPr marL="342900" indent="-342900">
              <a:lnSpc>
                <a:spcPct val="120000"/>
              </a:lnSpc>
              <a:buClr>
                <a:srgbClr val="FFFF00"/>
              </a:buClr>
              <a:buFontTx/>
              <a:buAutoNum type="arabicPeriod"/>
            </a:pPr>
            <a:endParaRPr lang="en-US" b="1"/>
          </a:p>
          <a:p>
            <a:pPr marL="342900" indent="-342900">
              <a:lnSpc>
                <a:spcPct val="120000"/>
              </a:lnSpc>
              <a:buClr>
                <a:srgbClr val="FFFF00"/>
              </a:buClr>
              <a:buFontTx/>
              <a:buAutoNum type="arabicPeriod"/>
            </a:pPr>
            <a:r>
              <a:rPr lang="sr-Latn-CS" b="1"/>
              <a:t>Специфична заштита организма</a:t>
            </a:r>
            <a:endParaRPr lang="en-US" b="1"/>
          </a:p>
        </p:txBody>
      </p:sp>
    </p:spTree>
  </p:cSld>
  <p:clrMapOvr>
    <a:masterClrMapping/>
  </p:clrMapOvr>
  <p:transition advTm="10798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4B205A37-199A-4722-9999-96A560BF5114}" type="slidenum">
              <a:rPr lang="en-US"/>
              <a:pPr/>
              <a:t>17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1116013" y="1163638"/>
            <a:ext cx="52593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eaLnBrk="1" hangingPunct="1">
              <a:buClr>
                <a:srgbClr val="FFFF00"/>
              </a:buClr>
              <a:buFontTx/>
              <a:buAutoNum type="arabicPeriod"/>
            </a:pPr>
            <a:r>
              <a:rPr lang="sr-Latn-CS" b="1">
                <a:solidFill>
                  <a:srgbClr val="FFFF00"/>
                </a:solidFill>
                <a:latin typeface="Comic Sans MS" pitchFamily="66" charset="0"/>
              </a:rPr>
              <a:t>Неспецифична заштита организма</a:t>
            </a:r>
            <a:r>
              <a:rPr lang="en-US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83971" name="Text Box 3"/>
          <p:cNvSpPr txBox="1">
            <a:spLocks noChangeArrowheads="1"/>
          </p:cNvSpPr>
          <p:nvPr/>
        </p:nvSpPr>
        <p:spPr bwMode="auto">
          <a:xfrm>
            <a:off x="1039813" y="2084388"/>
            <a:ext cx="8104187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sr-Latn-CS" b="1" i="1">
                <a:solidFill>
                  <a:srgbClr val="FFFF00"/>
                </a:solidFill>
              </a:rPr>
              <a:t>анатомске баријере</a:t>
            </a:r>
            <a:r>
              <a:rPr lang="sr-Latn-CS"/>
              <a:t> (кожа и слузнице),</a:t>
            </a:r>
            <a:endParaRPr lang="sr-Latn-CS" b="1" i="1"/>
          </a:p>
          <a:p>
            <a:pPr marL="227013" indent="-227013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sr-Latn-CS" b="1" i="1">
                <a:solidFill>
                  <a:srgbClr val="FFFF00"/>
                </a:solidFill>
              </a:rPr>
              <a:t>циркулишуће ефекторске ћелије</a:t>
            </a:r>
            <a:r>
              <a:rPr lang="sr-Latn-CS"/>
              <a:t> (неутрофилни леукоцити,</a:t>
            </a:r>
            <a:r>
              <a:rPr lang="en-US"/>
              <a:t/>
            </a:r>
            <a:br>
              <a:rPr lang="en-US"/>
            </a:br>
            <a:r>
              <a:rPr lang="sr-Latn-CS"/>
              <a:t>мононуклеусне фагоцитне ћелије и ћелије природне убице),</a:t>
            </a:r>
            <a:endParaRPr lang="sr-Latn-CS" b="1" i="1"/>
          </a:p>
          <a:p>
            <a:pPr marL="227013" indent="-227013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sr-Latn-CS" b="1" i="1">
                <a:solidFill>
                  <a:srgbClr val="FFFF00"/>
                </a:solidFill>
              </a:rPr>
              <a:t>циркулишући ефекторски протеини</a:t>
            </a:r>
            <a:r>
              <a:rPr lang="sr-Latn-CS"/>
              <a:t> (систем комплемента, протеини</a:t>
            </a:r>
            <a:r>
              <a:rPr lang="en-US"/>
              <a:t> </a:t>
            </a:r>
            <a:r>
              <a:rPr lang="sr-Latn-CS"/>
              <a:t>акутне фазе запаљења, лизозим, пропердин, базни протеини),</a:t>
            </a:r>
            <a:endParaRPr lang="sr-Latn-CS" b="1" i="1"/>
          </a:p>
          <a:p>
            <a:pPr marL="227013" indent="-227013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sr-Latn-CS" b="1" i="1">
                <a:solidFill>
                  <a:srgbClr val="FFFF00"/>
                </a:solidFill>
              </a:rPr>
              <a:t>цитокини</a:t>
            </a:r>
            <a:r>
              <a:rPr lang="sr-Latn-CS"/>
              <a:t> (интерлеукини, интерферони, фактор некрозе тумора, трансформишући фактор раста бета) и</a:t>
            </a:r>
            <a:endParaRPr lang="sr-Latn-CS" b="1" i="1"/>
          </a:p>
          <a:p>
            <a:pPr marL="227013" indent="-227013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sr-Latn-CS" b="1" i="1">
                <a:solidFill>
                  <a:srgbClr val="FFFF00"/>
                </a:solidFill>
              </a:rPr>
              <a:t>запаљенска реакција</a:t>
            </a:r>
            <a:r>
              <a:rPr lang="sr-Latn-CS" b="1" i="1"/>
              <a:t>.</a:t>
            </a:r>
            <a:endParaRPr lang="en-US" b="1" i="1"/>
          </a:p>
        </p:txBody>
      </p:sp>
    </p:spTree>
  </p:cSld>
  <p:clrMapOvr>
    <a:masterClrMapping/>
  </p:clrMapOvr>
  <p:transition advTm="69018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72C5EAAC-3D43-4EB1-9F00-B22698AEF8F6}" type="slidenum">
              <a:rPr lang="en-US"/>
              <a:pPr/>
              <a:t>18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82946" name="Rectangle 2"/>
          <p:cNvSpPr>
            <a:spLocks noChangeArrowheads="1"/>
          </p:cNvSpPr>
          <p:nvPr/>
        </p:nvSpPr>
        <p:spPr bwMode="auto">
          <a:xfrm>
            <a:off x="1308100" y="1201738"/>
            <a:ext cx="48752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eaLnBrk="1" hangingPunct="1">
              <a:buClr>
                <a:srgbClr val="FFFF00"/>
              </a:buClr>
              <a:buFontTx/>
              <a:buAutoNum type="arabicPeriod" startAt="2"/>
            </a:pPr>
            <a:r>
              <a:rPr lang="sr-Latn-CS" b="1">
                <a:solidFill>
                  <a:srgbClr val="FFFF00"/>
                </a:solidFill>
                <a:latin typeface="Comic Sans MS" pitchFamily="66" charset="0"/>
              </a:rPr>
              <a:t>Специфична заштита организма</a:t>
            </a:r>
            <a:r>
              <a:rPr lang="en-US" b="1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1192213" y="2276475"/>
            <a:ext cx="7834312" cy="2778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30000"/>
              </a:lnSpc>
              <a:spcBef>
                <a:spcPct val="50000"/>
              </a:spcBef>
              <a:buClr>
                <a:srgbClr val="FFFF00"/>
              </a:buClr>
              <a:buFontTx/>
              <a:buChar char="•"/>
            </a:pPr>
            <a:r>
              <a:rPr lang="sr-Latn-CS"/>
              <a:t>Специфичну заштиту од инфективних узрочника организам остварује</a:t>
            </a:r>
            <a:r>
              <a:rPr lang="en-US"/>
              <a:t> </a:t>
            </a:r>
            <a:r>
              <a:rPr lang="sr-Latn-CS"/>
              <a:t>путем </a:t>
            </a:r>
            <a:r>
              <a:rPr lang="sr-Latn-CS" i="1">
                <a:solidFill>
                  <a:srgbClr val="FFFF00"/>
                </a:solidFill>
              </a:rPr>
              <a:t>имунског система</a:t>
            </a:r>
            <a:r>
              <a:rPr lang="sr-Latn-CS"/>
              <a:t>,</a:t>
            </a:r>
          </a:p>
          <a:p>
            <a:pPr marL="227013" indent="-227013">
              <a:lnSpc>
                <a:spcPct val="130000"/>
              </a:lnSpc>
              <a:spcBef>
                <a:spcPct val="50000"/>
              </a:spcBef>
              <a:buClr>
                <a:srgbClr val="FFFF00"/>
              </a:buClr>
              <a:buFontTx/>
              <a:buChar char="•"/>
            </a:pPr>
            <a:r>
              <a:rPr lang="sr-Latn-CS"/>
              <a:t>У контакту са страним супстанцама, које се називају антигени,</a:t>
            </a:r>
            <a:r>
              <a:rPr lang="en-US"/>
              <a:t/>
            </a:r>
            <a:br>
              <a:rPr lang="en-US"/>
            </a:br>
            <a:r>
              <a:rPr lang="sr-Latn-CS"/>
              <a:t>имунски систем се специфично активише и на тај начин</a:t>
            </a:r>
            <a:r>
              <a:rPr lang="en-US"/>
              <a:t> </a:t>
            </a:r>
            <a:r>
              <a:rPr lang="sr-Latn-CS"/>
              <a:t>настаје</a:t>
            </a:r>
            <a:r>
              <a:rPr lang="en-US"/>
              <a:t> </a:t>
            </a:r>
            <a:r>
              <a:rPr lang="sr-Latn-CS" i="1">
                <a:solidFill>
                  <a:srgbClr val="FFFF00"/>
                </a:solidFill>
              </a:rPr>
              <a:t>имунски одговор</a:t>
            </a:r>
            <a:r>
              <a:rPr lang="sr-Latn-CS"/>
              <a:t>,</a:t>
            </a:r>
          </a:p>
          <a:p>
            <a:pPr marL="227013" indent="-227013">
              <a:lnSpc>
                <a:spcPct val="130000"/>
              </a:lnSpc>
              <a:spcBef>
                <a:spcPct val="50000"/>
              </a:spcBef>
              <a:buClr>
                <a:srgbClr val="FFFF00"/>
              </a:buClr>
              <a:buFontTx/>
              <a:buChar char="•"/>
            </a:pPr>
            <a:r>
              <a:rPr lang="sr-Latn-CS"/>
              <a:t>Главне ћелије имунског система су </a:t>
            </a:r>
            <a:r>
              <a:rPr lang="sr-Latn-CS" i="1">
                <a:solidFill>
                  <a:srgbClr val="FFFF00"/>
                </a:solidFill>
              </a:rPr>
              <a:t>Т и Б лимфоцити</a:t>
            </a:r>
            <a:r>
              <a:rPr lang="sr-Latn-CS"/>
              <a:t>.</a:t>
            </a:r>
            <a:endParaRPr lang="en-US"/>
          </a:p>
        </p:txBody>
      </p:sp>
    </p:spTree>
  </p:cSld>
  <p:clrMapOvr>
    <a:masterClrMapping/>
  </p:clrMapOvr>
  <p:transition advTm="18008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3AED7CAF-6C54-41DC-B6F3-0A080CE007AF}" type="slidenum">
              <a:rPr lang="en-US"/>
              <a:pPr/>
              <a:t>19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1116013" y="395288"/>
            <a:ext cx="22415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sz="2400" b="1">
                <a:solidFill>
                  <a:srgbClr val="FFFF00"/>
                </a:solidFill>
                <a:latin typeface="Arial Rounded MT Bold" pitchFamily="34" charset="0"/>
              </a:rPr>
              <a:t>Патогенеза</a:t>
            </a:r>
            <a:endParaRPr lang="en-US" sz="2400" b="1">
              <a:solidFill>
                <a:srgbClr val="FFFF00"/>
              </a:solidFill>
              <a:latin typeface="Arial Rounded MT Bold" pitchFamily="34" charset="0"/>
            </a:endParaRPr>
          </a:p>
          <a:p>
            <a:pPr eaLnBrk="1" hangingPunct="1"/>
            <a:r>
              <a:rPr lang="sr-Latn-CS" sz="2400" b="1">
                <a:solidFill>
                  <a:srgbClr val="FFFF00"/>
                </a:solidFill>
                <a:latin typeface="Arial Rounded MT Bold" pitchFamily="34" charset="0"/>
              </a:rPr>
              <a:t>Инфективних</a:t>
            </a:r>
            <a:endParaRPr lang="en-US" sz="2400" b="1">
              <a:solidFill>
                <a:srgbClr val="FFFF00"/>
              </a:solidFill>
              <a:latin typeface="Arial Rounded MT Bold" pitchFamily="34" charset="0"/>
            </a:endParaRPr>
          </a:p>
          <a:p>
            <a:pPr eaLnBrk="1" hangingPunct="1"/>
            <a:r>
              <a:rPr lang="sr-Latn-CS" sz="2400" b="1">
                <a:solidFill>
                  <a:srgbClr val="FFFF00"/>
                </a:solidFill>
                <a:latin typeface="Arial Rounded MT Bold" pitchFamily="34" charset="0"/>
              </a:rPr>
              <a:t>болести</a:t>
            </a:r>
            <a:r>
              <a:rPr lang="en-US" sz="2400" b="1">
                <a:solidFill>
                  <a:srgbClr val="FFFF00"/>
                </a:solidFill>
                <a:latin typeface="Arial Rounded MT Bold" pitchFamily="34" charset="0"/>
              </a:rPr>
              <a:t> </a:t>
            </a:r>
          </a:p>
        </p:txBody>
      </p:sp>
      <p:pic>
        <p:nvPicPr>
          <p:cNvPr id="81924" name="Picture 4" descr="Slika"/>
          <p:cNvPicPr>
            <a:picLocks noChangeAspect="1" noChangeArrowheads="1"/>
          </p:cNvPicPr>
          <p:nvPr/>
        </p:nvPicPr>
        <p:blipFill>
          <a:blip r:embed="rId2" cstate="print"/>
          <a:srcRect l="1515" t="2379" r="1268" b="1189"/>
          <a:stretch>
            <a:fillRect/>
          </a:stretch>
        </p:blipFill>
        <p:spPr bwMode="auto">
          <a:xfrm>
            <a:off x="3459163" y="0"/>
            <a:ext cx="4905375" cy="6578600"/>
          </a:xfrm>
          <a:prstGeom prst="rect">
            <a:avLst/>
          </a:prstGeom>
          <a:noFill/>
        </p:spPr>
      </p:pic>
    </p:spTree>
  </p:cSld>
  <p:clrMapOvr>
    <a:masterClrMapping/>
  </p:clrMapOvr>
  <p:transition advTm="8966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CFA96866-74D3-4120-AE1B-F362CA75BAA0}" type="slidenum">
              <a:rPr lang="en-US"/>
              <a:pPr/>
              <a:t>2</a:t>
            </a:fld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99330" name="Rectangle 2"/>
          <p:cNvSpPr>
            <a:spLocks noChangeArrowheads="1"/>
          </p:cNvSpPr>
          <p:nvPr/>
        </p:nvSpPr>
        <p:spPr bwMode="auto">
          <a:xfrm>
            <a:off x="1447800" y="2057400"/>
            <a:ext cx="1866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b="1" i="1">
                <a:solidFill>
                  <a:srgbClr val="FFFF00"/>
                </a:solidFill>
                <a:latin typeface="Comic Sans MS" pitchFamily="66" charset="0"/>
              </a:rPr>
              <a:t>Дефиниција</a:t>
            </a:r>
            <a:r>
              <a:rPr lang="en-US" b="1" i="1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1371600" y="2895600"/>
            <a:ext cx="7162800" cy="23876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sr-Latn-CS" i="1">
                <a:solidFill>
                  <a:schemeClr val="hlink"/>
                </a:solidFill>
              </a:rPr>
              <a:t>Инфекција је процес који карактерише продор и размножавање инфективних узрочника у организму човека. Одбрана организма од узрочника инфекције заснива се на механизмима неспецифичне и специфичне заштите.</a:t>
            </a:r>
            <a:r>
              <a:rPr lang="en-US" i="1">
                <a:solidFill>
                  <a:schemeClr val="hlink"/>
                </a:solidFill>
              </a:rPr>
              <a:t> </a:t>
            </a:r>
          </a:p>
        </p:txBody>
      </p:sp>
      <p:sp>
        <p:nvSpPr>
          <p:cNvPr id="99332" name="Text Box 4"/>
          <p:cNvSpPr txBox="1">
            <a:spLocks noChangeArrowheads="1"/>
          </p:cNvSpPr>
          <p:nvPr/>
        </p:nvSpPr>
        <p:spPr bwMode="auto">
          <a:xfrm>
            <a:off x="1814513" y="874713"/>
            <a:ext cx="170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FF00"/>
                </a:solidFill>
                <a:latin typeface="Arial Rounded MT Bold" pitchFamily="34" charset="0"/>
              </a:rPr>
              <a:t>Инфекција</a:t>
            </a:r>
          </a:p>
        </p:txBody>
      </p:sp>
    </p:spTree>
  </p:cSld>
  <p:clrMapOvr>
    <a:masterClrMapping/>
  </p:clrMapOvr>
  <p:transition advTm="32638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E8217A53-D3AD-4A77-A4F6-37E4B566D83E}" type="slidenum">
              <a:rPr lang="en-US"/>
              <a:pPr/>
              <a:t>20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1154113" y="1085850"/>
            <a:ext cx="7758112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r>
              <a:rPr lang="sr-Latn-CS">
                <a:solidFill>
                  <a:srgbClr val="FFFF00"/>
                </a:solidFill>
              </a:rPr>
              <a:t>Са патогенетског аспекта разликујемо:</a:t>
            </a:r>
            <a:endParaRPr lang="en-US">
              <a:solidFill>
                <a:srgbClr val="FFFF00"/>
              </a:solidFill>
            </a:endParaRPr>
          </a:p>
          <a:p>
            <a:pPr>
              <a:lnSpc>
                <a:spcPct val="170000"/>
              </a:lnSpc>
            </a:pPr>
            <a:endParaRPr lang="sr-Latn-CS">
              <a:solidFill>
                <a:srgbClr val="FFFF00"/>
              </a:solidFill>
            </a:endParaRPr>
          </a:p>
          <a:p>
            <a:pPr lvl="1">
              <a:lnSpc>
                <a:spcPct val="17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локалне заразне болести,</a:t>
            </a:r>
          </a:p>
          <a:p>
            <a:pPr lvl="1">
              <a:lnSpc>
                <a:spcPct val="17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локалне заразне болести са тенденцијом генерализације,</a:t>
            </a:r>
          </a:p>
          <a:p>
            <a:pPr lvl="1">
              <a:lnSpc>
                <a:spcPct val="17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генерализоване (цикличке) болести,</a:t>
            </a:r>
          </a:p>
          <a:p>
            <a:pPr lvl="1">
              <a:lnSpc>
                <a:spcPct val="17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генерализоване заразне болести које преносе вектори,</a:t>
            </a:r>
          </a:p>
          <a:p>
            <a:pPr lvl="1">
              <a:lnSpc>
                <a:spcPct val="17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заразне болести настале као резултат интоксикцаије.</a:t>
            </a:r>
            <a:endParaRPr lang="en-US"/>
          </a:p>
        </p:txBody>
      </p:sp>
    </p:spTree>
  </p:cSld>
  <p:clrMapOvr>
    <a:masterClrMapping/>
  </p:clrMapOvr>
  <p:transition advTm="26468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22005CB9-6799-4591-9045-53CA44E8CA54}" type="slidenum">
              <a:rPr lang="en-US"/>
              <a:pPr/>
              <a:t>21</a:t>
            </a:fld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1154113" y="395288"/>
            <a:ext cx="70135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sz="2400">
                <a:solidFill>
                  <a:srgbClr val="FFFF00"/>
                </a:solidFill>
                <a:latin typeface="Arial Rounded MT Bold" pitchFamily="34" charset="0"/>
              </a:rPr>
              <a:t>Клиничке карактеристике инфективних болести</a:t>
            </a:r>
            <a:r>
              <a:rPr lang="en-US" sz="2400">
                <a:solidFill>
                  <a:srgbClr val="FFFF00"/>
                </a:solidFill>
                <a:latin typeface="Arial Rounded MT Bold" pitchFamily="34" charset="0"/>
              </a:rPr>
              <a:t> </a:t>
            </a:r>
          </a:p>
        </p:txBody>
      </p:sp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1154113" y="1239838"/>
            <a:ext cx="5976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342900" indent="-342900" algn="ctr">
              <a:buFontTx/>
              <a:buAutoNum type="arabicPeriod"/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Клинички симптоми инфективних болести</a:t>
            </a:r>
            <a:endParaRPr lang="en-US" b="1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1346200" y="2354263"/>
            <a:ext cx="6989763" cy="366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  <a:buFontTx/>
              <a:buAutoNum type="alphaUcPeriod"/>
            </a:pPr>
            <a:r>
              <a:rPr lang="sl-SI" i="1">
                <a:solidFill>
                  <a:srgbClr val="FFFF00"/>
                </a:solidFill>
              </a:rPr>
              <a:t>Општи симптоми инфективних болести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30000"/>
              </a:lnSpc>
            </a:pPr>
            <a:endParaRPr lang="en-US">
              <a:solidFill>
                <a:srgbClr val="FFFF00"/>
              </a:solidFill>
            </a:endParaRPr>
          </a:p>
          <a:p>
            <a:pPr marL="800100" lvl="1" indent="-34290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температура,</a:t>
            </a:r>
          </a:p>
          <a:p>
            <a:pPr marL="800100" lvl="1" indent="-34290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главобоља,</a:t>
            </a:r>
          </a:p>
          <a:p>
            <a:pPr marL="800100" lvl="1" indent="-34290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малаксалост,</a:t>
            </a:r>
          </a:p>
          <a:p>
            <a:pPr marL="800100" lvl="1" indent="-34290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мијалгије,</a:t>
            </a:r>
          </a:p>
          <a:p>
            <a:pPr marL="800100" lvl="1" indent="-34290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артралгије,</a:t>
            </a:r>
          </a:p>
          <a:p>
            <a:pPr marL="800100" lvl="1" indent="-34290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губитак апетита,</a:t>
            </a:r>
          </a:p>
          <a:p>
            <a:pPr marL="800100" lvl="1" indent="-34290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поремећај сна.</a:t>
            </a:r>
            <a:endParaRPr lang="en-US"/>
          </a:p>
        </p:txBody>
      </p:sp>
    </p:spTree>
  </p:cSld>
  <p:clrMapOvr>
    <a:masterClrMapping/>
  </p:clrMapOvr>
  <p:transition advTm="52888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CEB746F5-5E99-4B92-8D5C-0A9CE2D187D6}" type="slidenum">
              <a:rPr lang="en-US"/>
              <a:pPr/>
              <a:t>22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885825" y="1009650"/>
            <a:ext cx="8258175" cy="525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  <a:buFontTx/>
              <a:buAutoNum type="alphaUcPeriod"/>
            </a:pPr>
            <a:r>
              <a:rPr lang="sl-SI" i="1">
                <a:solidFill>
                  <a:srgbClr val="FFFF00"/>
                </a:solidFill>
              </a:rPr>
              <a:t>Специфични симптоми инфективних болести 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30000"/>
              </a:lnSpc>
            </a:pPr>
            <a:endParaRPr lang="en-US" i="1">
              <a:solidFill>
                <a:srgbClr val="FFFF00"/>
              </a:solidFill>
            </a:endParaRPr>
          </a:p>
          <a:p>
            <a:pPr marL="628650" lvl="1" indent="-17145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l-SI" i="1">
                <a:solidFill>
                  <a:srgbClr val="FFFF00"/>
                </a:solidFill>
              </a:rPr>
              <a:t>Нервни систем:</a:t>
            </a:r>
            <a:r>
              <a:rPr lang="sl-SI"/>
              <a:t> поремећај свести, парезе, парализе, конвулзије,</a:t>
            </a:r>
            <a:r>
              <a:rPr lang="en-US"/>
              <a:t> </a:t>
            </a:r>
            <a:r>
              <a:rPr lang="sl-SI"/>
              <a:t>атаксија, ....</a:t>
            </a:r>
            <a:endParaRPr lang="sl-SI" i="1"/>
          </a:p>
          <a:p>
            <a:pPr marL="628650" lvl="1" indent="-17145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l-SI" i="1">
                <a:solidFill>
                  <a:srgbClr val="FFFF00"/>
                </a:solidFill>
              </a:rPr>
              <a:t>Респираторни систем:</a:t>
            </a:r>
            <a:r>
              <a:rPr lang="sl-SI"/>
              <a:t> промуклост, кашаљ, кијавица, ....</a:t>
            </a:r>
            <a:endParaRPr lang="sl-SI" i="1"/>
          </a:p>
          <a:p>
            <a:pPr marL="628650" lvl="1" indent="-17145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l-SI" i="1">
                <a:solidFill>
                  <a:srgbClr val="FFFF00"/>
                </a:solidFill>
              </a:rPr>
              <a:t>Кардиоваскуларни систем:</a:t>
            </a:r>
            <a:r>
              <a:rPr lang="sl-SI"/>
              <a:t> малаксалост, гушење, несвестица, ...</a:t>
            </a:r>
            <a:endParaRPr lang="sl-SI" i="1"/>
          </a:p>
          <a:p>
            <a:pPr marL="628650" lvl="1" indent="-17145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l-SI" i="1">
                <a:solidFill>
                  <a:srgbClr val="FFFF00"/>
                </a:solidFill>
              </a:rPr>
              <a:t>Дигестивни систем:</a:t>
            </a:r>
            <a:r>
              <a:rPr lang="sl-SI"/>
              <a:t> мучнина, грчеви у трбуху, повраћање,</a:t>
            </a:r>
            <a:r>
              <a:rPr lang="en-US"/>
              <a:t/>
            </a:r>
            <a:br>
              <a:rPr lang="en-US"/>
            </a:br>
            <a:r>
              <a:rPr lang="en-US"/>
              <a:t> </a:t>
            </a:r>
            <a:r>
              <a:rPr lang="sl-SI"/>
              <a:t>пролив, ...</a:t>
            </a:r>
            <a:endParaRPr lang="sl-SI" i="1"/>
          </a:p>
          <a:p>
            <a:pPr marL="628650" lvl="1" indent="-17145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l-SI" i="1">
                <a:solidFill>
                  <a:srgbClr val="FFFF00"/>
                </a:solidFill>
              </a:rPr>
              <a:t>Кожа:</a:t>
            </a:r>
            <a:r>
              <a:rPr lang="sl-SI"/>
              <a:t> оспа, жутило, ...</a:t>
            </a:r>
            <a:endParaRPr lang="sl-SI" u="sng"/>
          </a:p>
          <a:p>
            <a:pPr marL="342900" indent="-342900">
              <a:lnSpc>
                <a:spcPct val="130000"/>
              </a:lnSpc>
            </a:pPr>
            <a:endParaRPr lang="en-US" u="sng"/>
          </a:p>
          <a:p>
            <a:pPr marL="342900" indent="-342900">
              <a:lnSpc>
                <a:spcPct val="130000"/>
              </a:lnSpc>
            </a:pPr>
            <a:r>
              <a:rPr lang="sl-SI" u="sng">
                <a:solidFill>
                  <a:srgbClr val="FFFF00"/>
                </a:solidFill>
              </a:rPr>
              <a:t>Патогномонични симптоми</a:t>
            </a:r>
            <a:r>
              <a:rPr lang="sl-SI"/>
              <a:t> – симптоми који се јављају искључиво код</a:t>
            </a:r>
            <a:r>
              <a:rPr lang="en-US"/>
              <a:t> </a:t>
            </a:r>
            <a:r>
              <a:rPr lang="sl-SI"/>
              <a:t>једног обољења.</a:t>
            </a:r>
            <a:endParaRPr lang="en-US"/>
          </a:p>
        </p:txBody>
      </p:sp>
      <p:pic>
        <p:nvPicPr>
          <p:cNvPr id="5" name="~PP1908.WAV">
            <a:hlinkClick r:id="" action="ppaction://media"/>
          </p:cNvPr>
          <p:cNvPicPr>
            <a:picLocks noRot="1" noChangeAspect="1"/>
          </p:cNvPicPr>
          <p:nvPr>
            <a:wavAudioFile r:embed="rId1" name="~PP1908.WAV"/>
          </p:nvPr>
        </p:nvPicPr>
        <p:blipFill>
          <a:blip r:embed="rId3" cstate="print"/>
          <a:stretch>
            <a:fillRect/>
          </a:stretch>
        </p:blipFill>
        <p:spPr>
          <a:xfrm>
            <a:off x="8736013" y="645001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30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9E787B8F-6340-46F0-B832-C50DA494A97A}" type="slidenum">
              <a:rPr lang="en-US"/>
              <a:pPr/>
              <a:t>23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1268413" y="1085850"/>
            <a:ext cx="2266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en-US" sz="2400" b="1">
                <a:solidFill>
                  <a:srgbClr val="FFFF00"/>
                </a:solidFill>
                <a:latin typeface="Comic Sans MS" pitchFamily="66" charset="0"/>
              </a:rPr>
              <a:t>Температура </a:t>
            </a: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1154113" y="2162175"/>
            <a:ext cx="7642225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40000"/>
              </a:lnSpc>
              <a:spcBef>
                <a:spcPct val="40000"/>
              </a:spcBef>
            </a:pPr>
            <a:r>
              <a:rPr lang="sl-SI"/>
              <a:t>Настаје као последица деловања "пирогених супстанци“ из</a:t>
            </a:r>
          </a:p>
          <a:p>
            <a:pPr marL="342900" indent="-342900">
              <a:lnSpc>
                <a:spcPct val="140000"/>
              </a:lnSpc>
              <a:spcBef>
                <a:spcPct val="40000"/>
              </a:spcBef>
            </a:pPr>
            <a:r>
              <a:rPr lang="sl-SI"/>
              <a:t>распаднутих бактерија и ћелија на центар за терморегулацију.</a:t>
            </a:r>
            <a:endParaRPr lang="en-US"/>
          </a:p>
          <a:p>
            <a:pPr marL="342900" indent="-342900">
              <a:lnSpc>
                <a:spcPct val="140000"/>
              </a:lnSpc>
              <a:spcBef>
                <a:spcPct val="40000"/>
              </a:spcBef>
              <a:buClr>
                <a:srgbClr val="FFFF00"/>
              </a:buClr>
              <a:buFontTx/>
              <a:buAutoNum type="alphaUcPeriod"/>
            </a:pPr>
            <a:r>
              <a:rPr lang="sl-SI" i="1">
                <a:solidFill>
                  <a:srgbClr val="FFFF00"/>
                </a:solidFill>
              </a:rPr>
              <a:t>Почетак температуре</a:t>
            </a:r>
            <a:r>
              <a:rPr lang="sl-SI" b="1">
                <a:solidFill>
                  <a:srgbClr val="FFFF00"/>
                </a:solidFill>
              </a:rPr>
              <a:t>:</a:t>
            </a:r>
            <a:r>
              <a:rPr lang="sl-SI"/>
              <a:t> нагао или постепен,</a:t>
            </a:r>
            <a:endParaRPr lang="sl-SI" i="1"/>
          </a:p>
          <a:p>
            <a:pPr marL="342900" indent="-342900">
              <a:lnSpc>
                <a:spcPct val="140000"/>
              </a:lnSpc>
              <a:spcBef>
                <a:spcPct val="40000"/>
              </a:spcBef>
              <a:buClr>
                <a:srgbClr val="FFFF00"/>
              </a:buClr>
              <a:buFontTx/>
              <a:buAutoNum type="alphaUcPeriod"/>
            </a:pPr>
            <a:r>
              <a:rPr lang="sl-SI" i="1">
                <a:solidFill>
                  <a:srgbClr val="FFFF00"/>
                </a:solidFill>
              </a:rPr>
              <a:t>Висина температуре:</a:t>
            </a:r>
            <a:r>
              <a:rPr lang="sl-SI"/>
              <a:t> субфебрилне (&lt;38º</a:t>
            </a:r>
            <a:r>
              <a:rPr lang="en-US"/>
              <a:t>C</a:t>
            </a:r>
            <a:r>
              <a:rPr lang="sl-SI"/>
              <a:t>), умерене (38-39º</a:t>
            </a:r>
            <a:r>
              <a:rPr lang="en-US"/>
              <a:t>C</a:t>
            </a:r>
            <a:r>
              <a:rPr lang="sl-SI"/>
              <a:t>), високе (39-40º</a:t>
            </a:r>
            <a:r>
              <a:rPr lang="en-US"/>
              <a:t>C</a:t>
            </a:r>
            <a:r>
              <a:rPr lang="sl-SI"/>
              <a:t>), хиперпиретичне (&gt;40º</a:t>
            </a:r>
            <a:r>
              <a:rPr lang="en-US"/>
              <a:t>C</a:t>
            </a:r>
            <a:r>
              <a:rPr lang="sl-SI"/>
              <a:t>).</a:t>
            </a:r>
            <a:endParaRPr lang="en-US"/>
          </a:p>
        </p:txBody>
      </p:sp>
    </p:spTree>
  </p:cSld>
  <p:clrMapOvr>
    <a:masterClrMapping/>
  </p:clrMapOvr>
  <p:transition advTm="46258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8ED2D3BD-E946-4217-AD6A-CC647E3049D1}" type="slidenum">
              <a:rPr lang="en-US"/>
              <a:pPr/>
              <a:t>24</a:t>
            </a:fld>
            <a:endParaRPr lang="en-US"/>
          </a:p>
        </p:txBody>
      </p:sp>
      <p:sp>
        <p:nvSpPr>
          <p:cNvPr id="10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1116013" y="433388"/>
            <a:ext cx="4714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AutoNum type="alphaUcPeriod" startAt="3"/>
            </a:pPr>
            <a:r>
              <a:rPr lang="sl-SI" i="1">
                <a:solidFill>
                  <a:srgbClr val="FFFF00"/>
                </a:solidFill>
              </a:rPr>
              <a:t>Дневне температурне осцилације</a:t>
            </a:r>
            <a:endParaRPr lang="en-US" i="1">
              <a:solidFill>
                <a:srgbClr val="FFFF00"/>
              </a:solidFill>
            </a:endParaRPr>
          </a:p>
        </p:txBody>
      </p:sp>
      <p:sp>
        <p:nvSpPr>
          <p:cNvPr id="76803" name="Rectangle 3"/>
          <p:cNvSpPr>
            <a:spLocks noChangeArrowheads="1"/>
          </p:cNvSpPr>
          <p:nvPr/>
        </p:nvSpPr>
        <p:spPr bwMode="auto">
          <a:xfrm>
            <a:off x="1230313" y="1930400"/>
            <a:ext cx="279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l-SI" i="1"/>
              <a:t>Febris continua (&lt;1ºC)</a:t>
            </a:r>
            <a:r>
              <a:rPr lang="en-US" i="1"/>
              <a:t> </a:t>
            </a:r>
          </a:p>
        </p:txBody>
      </p:sp>
      <p:graphicFrame>
        <p:nvGraphicFramePr>
          <p:cNvPr id="76804" name="Object 4"/>
          <p:cNvGraphicFramePr>
            <a:graphicFrameLocks noChangeAspect="1"/>
          </p:cNvGraphicFramePr>
          <p:nvPr/>
        </p:nvGraphicFramePr>
        <p:xfrm>
          <a:off x="4957763" y="4081463"/>
          <a:ext cx="3621087" cy="2032000"/>
        </p:xfrm>
        <a:graphic>
          <a:graphicData uri="http://schemas.openxmlformats.org/presentationml/2006/ole">
            <p:oleObj spid="_x0000_s76804" r:id="rId3" imgW="2409825" imgH="1352550" progId="">
              <p:embed/>
            </p:oleObj>
          </a:graphicData>
        </a:graphic>
      </p:graphicFrame>
      <p:sp>
        <p:nvSpPr>
          <p:cNvPr id="76806" name="Rectangle 6"/>
          <p:cNvSpPr>
            <a:spLocks noChangeArrowheads="1"/>
          </p:cNvSpPr>
          <p:nvPr/>
        </p:nvSpPr>
        <p:spPr bwMode="auto">
          <a:xfrm>
            <a:off x="1154113" y="4735513"/>
            <a:ext cx="2876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l-SI" i="1"/>
              <a:t>Febris remittens (&gt;1ºC)</a:t>
            </a:r>
            <a:r>
              <a:rPr lang="en-US" i="1"/>
              <a:t> </a:t>
            </a:r>
          </a:p>
        </p:txBody>
      </p:sp>
      <p:sp>
        <p:nvSpPr>
          <p:cNvPr id="76807" name="Line 7"/>
          <p:cNvSpPr>
            <a:spLocks noChangeShapeType="1"/>
          </p:cNvSpPr>
          <p:nvPr/>
        </p:nvSpPr>
        <p:spPr bwMode="auto">
          <a:xfrm>
            <a:off x="5262563" y="5694363"/>
            <a:ext cx="326390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76808" name="Object 8"/>
          <p:cNvGraphicFramePr>
            <a:graphicFrameLocks noChangeAspect="1"/>
          </p:cNvGraphicFramePr>
          <p:nvPr/>
        </p:nvGraphicFramePr>
        <p:xfrm>
          <a:off x="4879975" y="1355725"/>
          <a:ext cx="3648075" cy="2047875"/>
        </p:xfrm>
        <a:graphic>
          <a:graphicData uri="http://schemas.openxmlformats.org/presentationml/2006/ole">
            <p:oleObj spid="_x0000_s76808" r:id="rId4" imgW="2409825" imgH="1352550" progId="">
              <p:embed/>
            </p:oleObj>
          </a:graphicData>
        </a:graphic>
      </p:graphicFrame>
      <p:sp>
        <p:nvSpPr>
          <p:cNvPr id="76809" name="Line 9"/>
          <p:cNvSpPr>
            <a:spLocks noChangeShapeType="1"/>
          </p:cNvSpPr>
          <p:nvPr/>
        </p:nvSpPr>
        <p:spPr bwMode="auto">
          <a:xfrm>
            <a:off x="5186363" y="3006725"/>
            <a:ext cx="3341687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28078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C6CF183C-D877-4BA7-8CA2-53B5672CB485}" type="slidenum">
              <a:rPr lang="en-US"/>
              <a:pPr/>
              <a:t>25</a:t>
            </a:fld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1192213" y="2200275"/>
            <a:ext cx="31448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l-SI" i="1"/>
              <a:t>Febris intermittens (&gt;2ºC)</a:t>
            </a:r>
            <a:r>
              <a:rPr lang="en-US" i="1"/>
              <a:t> </a:t>
            </a:r>
          </a:p>
        </p:txBody>
      </p:sp>
      <p:graphicFrame>
        <p:nvGraphicFramePr>
          <p:cNvPr id="74755" name="Object 3"/>
          <p:cNvGraphicFramePr>
            <a:graphicFrameLocks noChangeAspect="1"/>
          </p:cNvGraphicFramePr>
          <p:nvPr/>
        </p:nvGraphicFramePr>
        <p:xfrm>
          <a:off x="4495800" y="2084388"/>
          <a:ext cx="4151313" cy="2028825"/>
        </p:xfrm>
        <a:graphic>
          <a:graphicData uri="http://schemas.openxmlformats.org/presentationml/2006/ole">
            <p:oleObj spid="_x0000_s74755" r:id="rId3" imgW="914400" imgH="914400" progId="">
              <p:embed/>
            </p:oleObj>
          </a:graphicData>
        </a:graphic>
      </p:graphicFrame>
      <p:sp>
        <p:nvSpPr>
          <p:cNvPr id="74756" name="Line 4"/>
          <p:cNvSpPr>
            <a:spLocks noChangeShapeType="1"/>
          </p:cNvSpPr>
          <p:nvPr/>
        </p:nvSpPr>
        <p:spPr bwMode="auto">
          <a:xfrm>
            <a:off x="4881563" y="3697288"/>
            <a:ext cx="3570287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20058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419E6425-37A2-497A-89DC-7E1B8A457C12}" type="slidenum">
              <a:rPr lang="en-US"/>
              <a:pPr/>
              <a:t>26</a:t>
            </a:fld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1116013" y="971550"/>
            <a:ext cx="54975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342900" indent="-342900" eaLnBrk="1" hangingPunct="1">
              <a:buFontTx/>
              <a:buAutoNum type="alphaUcPeriod" startAt="4"/>
            </a:pPr>
            <a:r>
              <a:rPr lang="en-US" i="1">
                <a:solidFill>
                  <a:srgbClr val="FFFF00"/>
                </a:solidFill>
              </a:rPr>
              <a:t>Кретање температуре у току болести</a:t>
            </a:r>
            <a:r>
              <a:rPr lang="en-US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1230313" y="2468563"/>
            <a:ext cx="22129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en-US" i="1"/>
              <a:t>Монофазна </a:t>
            </a:r>
          </a:p>
          <a:p>
            <a:pPr eaLnBrk="1" hangingPunct="1"/>
            <a:r>
              <a:rPr lang="en-US" i="1"/>
              <a:t>температурска </a:t>
            </a:r>
          </a:p>
          <a:p>
            <a:pPr eaLnBrk="1" hangingPunct="1"/>
            <a:r>
              <a:rPr lang="en-US" i="1"/>
              <a:t>кривуља  </a:t>
            </a:r>
          </a:p>
        </p:txBody>
      </p:sp>
      <p:graphicFrame>
        <p:nvGraphicFramePr>
          <p:cNvPr id="73732" name="Object 4"/>
          <p:cNvGraphicFramePr>
            <a:graphicFrameLocks noChangeAspect="1"/>
          </p:cNvGraphicFramePr>
          <p:nvPr/>
        </p:nvGraphicFramePr>
        <p:xfrm>
          <a:off x="4113213" y="2468563"/>
          <a:ext cx="4530725" cy="2092325"/>
        </p:xfrm>
        <a:graphic>
          <a:graphicData uri="http://schemas.openxmlformats.org/presentationml/2006/ole">
            <p:oleObj spid="_x0000_s73732" r:id="rId3" imgW="914400" imgH="914400" progId="">
              <p:embed/>
            </p:oleObj>
          </a:graphicData>
        </a:graphic>
      </p:graphicFrame>
      <p:sp>
        <p:nvSpPr>
          <p:cNvPr id="73735" name="Line 7"/>
          <p:cNvSpPr>
            <a:spLocks noChangeShapeType="1"/>
          </p:cNvSpPr>
          <p:nvPr/>
        </p:nvSpPr>
        <p:spPr bwMode="auto">
          <a:xfrm>
            <a:off x="4495800" y="3967163"/>
            <a:ext cx="410845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20158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3BE5FCBB-F040-4A58-8384-BA6D91A8A26D}" type="slidenum">
              <a:rPr lang="en-US"/>
              <a:pPr/>
              <a:t>27</a:t>
            </a:fld>
            <a:endParaRPr lang="en-US"/>
          </a:p>
        </p:txBody>
      </p:sp>
      <p:sp>
        <p:nvSpPr>
          <p:cNvPr id="10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1268413" y="893763"/>
            <a:ext cx="22129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l-SI" i="1"/>
              <a:t>Бифазна </a:t>
            </a:r>
            <a:endParaRPr lang="en-US" i="1"/>
          </a:p>
          <a:p>
            <a:pPr eaLnBrk="1" hangingPunct="1"/>
            <a:r>
              <a:rPr lang="sl-SI" i="1"/>
              <a:t>температурска </a:t>
            </a:r>
            <a:endParaRPr lang="en-US" i="1"/>
          </a:p>
          <a:p>
            <a:pPr eaLnBrk="1" hangingPunct="1"/>
            <a:r>
              <a:rPr lang="sl-SI" i="1"/>
              <a:t>кривуља</a:t>
            </a:r>
            <a:r>
              <a:rPr lang="en-US" i="1"/>
              <a:t> </a:t>
            </a:r>
          </a:p>
        </p:txBody>
      </p:sp>
      <p:graphicFrame>
        <p:nvGraphicFramePr>
          <p:cNvPr id="72707" name="Object 3"/>
          <p:cNvGraphicFramePr>
            <a:graphicFrameLocks noChangeAspect="1"/>
          </p:cNvGraphicFramePr>
          <p:nvPr/>
        </p:nvGraphicFramePr>
        <p:xfrm>
          <a:off x="4113213" y="625475"/>
          <a:ext cx="4414837" cy="1766888"/>
        </p:xfrm>
        <a:graphic>
          <a:graphicData uri="http://schemas.openxmlformats.org/presentationml/2006/ole">
            <p:oleObj spid="_x0000_s72707" r:id="rId3" imgW="914400" imgH="914400" progId="">
              <p:embed/>
            </p:oleObj>
          </a:graphicData>
        </a:graphic>
      </p:graphicFrame>
      <p:graphicFrame>
        <p:nvGraphicFramePr>
          <p:cNvPr id="72708" name="Object 4"/>
          <p:cNvGraphicFramePr>
            <a:graphicFrameLocks noChangeAspect="1"/>
          </p:cNvGraphicFramePr>
          <p:nvPr/>
        </p:nvGraphicFramePr>
        <p:xfrm>
          <a:off x="4151313" y="3044825"/>
          <a:ext cx="4376737" cy="1804988"/>
        </p:xfrm>
        <a:graphic>
          <a:graphicData uri="http://schemas.openxmlformats.org/presentationml/2006/ole">
            <p:oleObj spid="_x0000_s72708" r:id="rId4" imgW="2790825" imgH="1019175" progId="">
              <p:embed/>
            </p:oleObj>
          </a:graphicData>
        </a:graphic>
      </p:graphicFrame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1346200" y="3621088"/>
            <a:ext cx="22129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l-SI" i="1"/>
              <a:t>Рекурирајућа </a:t>
            </a:r>
            <a:endParaRPr lang="en-US" i="1"/>
          </a:p>
          <a:p>
            <a:pPr eaLnBrk="1" hangingPunct="1"/>
            <a:r>
              <a:rPr lang="sl-SI" i="1"/>
              <a:t>температурска </a:t>
            </a:r>
            <a:endParaRPr lang="en-US" i="1"/>
          </a:p>
          <a:p>
            <a:pPr eaLnBrk="1" hangingPunct="1"/>
            <a:r>
              <a:rPr lang="sl-SI" i="1"/>
              <a:t>кривуља  </a:t>
            </a:r>
          </a:p>
        </p:txBody>
      </p:sp>
      <p:sp>
        <p:nvSpPr>
          <p:cNvPr id="72710" name="Rectangle 6"/>
          <p:cNvSpPr>
            <a:spLocks noChangeArrowheads="1"/>
          </p:cNvSpPr>
          <p:nvPr/>
        </p:nvSpPr>
        <p:spPr bwMode="auto">
          <a:xfrm>
            <a:off x="1268413" y="5618163"/>
            <a:ext cx="67929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342900" indent="-342900" eaLnBrk="1" hangingPunct="1">
              <a:buFontTx/>
              <a:buAutoNum type="alphaUcPeriod" startAt="5"/>
            </a:pPr>
            <a:r>
              <a:rPr lang="en-US" i="1">
                <a:solidFill>
                  <a:srgbClr val="FFFF00"/>
                </a:solidFill>
              </a:rPr>
              <a:t>Начин спуштања температуре:</a:t>
            </a:r>
            <a:r>
              <a:rPr lang="en-US" b="1"/>
              <a:t> постепен и нагао</a:t>
            </a:r>
            <a:r>
              <a:rPr lang="en-US"/>
              <a:t> </a:t>
            </a:r>
          </a:p>
        </p:txBody>
      </p:sp>
      <p:sp>
        <p:nvSpPr>
          <p:cNvPr id="72711" name="Line 7"/>
          <p:cNvSpPr>
            <a:spLocks noChangeShapeType="1"/>
          </p:cNvSpPr>
          <p:nvPr/>
        </p:nvSpPr>
        <p:spPr bwMode="auto">
          <a:xfrm>
            <a:off x="4456113" y="1930400"/>
            <a:ext cx="4033837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12" name="Line 8"/>
          <p:cNvSpPr>
            <a:spLocks noChangeShapeType="1"/>
          </p:cNvSpPr>
          <p:nvPr/>
        </p:nvSpPr>
        <p:spPr bwMode="auto">
          <a:xfrm>
            <a:off x="4495800" y="4427538"/>
            <a:ext cx="399415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46878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B9468109-08AC-4BBE-9B69-FC3ADA677B37}" type="slidenum">
              <a:rPr lang="en-US"/>
              <a:pPr/>
              <a:t>28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1154113" y="1355725"/>
            <a:ext cx="7259637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buFontTx/>
              <a:buAutoNum type="arabicPeriod" startAt="2"/>
              <a:tabLst>
                <a:tab pos="628650" algn="l"/>
              </a:tabLst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Клинички знаци инфективних болести</a:t>
            </a:r>
            <a:endParaRPr lang="sl-SI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>
              <a:lnSpc>
                <a:spcPct val="120000"/>
              </a:lnSpc>
              <a:tabLst>
                <a:tab pos="628650" algn="l"/>
              </a:tabLst>
            </a:pPr>
            <a:endParaRPr lang="en-US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>
              <a:lnSpc>
                <a:spcPct val="120000"/>
              </a:lnSpc>
              <a:tabLst>
                <a:tab pos="628650" algn="l"/>
              </a:tabLst>
            </a:pPr>
            <a:r>
              <a:rPr lang="sl-SI"/>
              <a:t>	Откривају се физикалним прегледом (инспекција, палпација, перкусија и аускултација).</a:t>
            </a:r>
            <a:endParaRPr lang="sl-SI" b="1"/>
          </a:p>
          <a:p>
            <a:pPr marL="342900" indent="-342900">
              <a:lnSpc>
                <a:spcPct val="120000"/>
              </a:lnSpc>
              <a:tabLst>
                <a:tab pos="628650" algn="l"/>
              </a:tabLst>
            </a:pPr>
            <a:endParaRPr lang="en-US" b="1"/>
          </a:p>
          <a:p>
            <a:pPr marL="342900" indent="-342900">
              <a:lnSpc>
                <a:spcPct val="120000"/>
              </a:lnSpc>
              <a:buFontTx/>
              <a:buAutoNum type="arabicPeriod" startAt="3"/>
              <a:tabLst>
                <a:tab pos="628650" algn="l"/>
              </a:tabLst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Еволуција и ток инфективних болести</a:t>
            </a:r>
            <a:r>
              <a:rPr lang="sl-SI" b="1"/>
              <a:t> </a:t>
            </a:r>
            <a:endParaRPr lang="sl-SI"/>
          </a:p>
          <a:p>
            <a:pPr marL="342900" indent="-342900">
              <a:lnSpc>
                <a:spcPct val="120000"/>
              </a:lnSpc>
              <a:tabLst>
                <a:tab pos="628650" algn="l"/>
              </a:tabLst>
            </a:pPr>
            <a:endParaRPr lang="en-US"/>
          </a:p>
          <a:p>
            <a:pPr marL="685800" lvl="1" indent="-228600">
              <a:lnSpc>
                <a:spcPct val="120000"/>
              </a:lnSpc>
              <a:buClr>
                <a:srgbClr val="FFFF00"/>
              </a:buClr>
              <a:buFontTx/>
              <a:buChar char="•"/>
              <a:tabLst>
                <a:tab pos="628650" algn="l"/>
              </a:tabLst>
            </a:pPr>
            <a:r>
              <a:rPr lang="sl-SI"/>
              <a:t>Инкубација,</a:t>
            </a:r>
          </a:p>
          <a:p>
            <a:pPr marL="685800" lvl="1" indent="-228600">
              <a:lnSpc>
                <a:spcPct val="120000"/>
              </a:lnSpc>
              <a:buClr>
                <a:srgbClr val="FFFF00"/>
              </a:buClr>
              <a:buFontTx/>
              <a:buChar char="•"/>
              <a:tabLst>
                <a:tab pos="628650" algn="l"/>
              </a:tabLst>
            </a:pPr>
            <a:r>
              <a:rPr lang="sl-SI"/>
              <a:t>Почетни стадијум болести,</a:t>
            </a:r>
          </a:p>
          <a:p>
            <a:pPr marL="685800" lvl="1" indent="-228600">
              <a:lnSpc>
                <a:spcPct val="120000"/>
              </a:lnSpc>
              <a:buClr>
                <a:srgbClr val="FFFF00"/>
              </a:buClr>
              <a:buFontTx/>
              <a:buChar char="•"/>
              <a:tabLst>
                <a:tab pos="628650" algn="l"/>
              </a:tabLst>
            </a:pPr>
            <a:r>
              <a:rPr lang="sl-SI"/>
              <a:t>Стадијум развијене болести,</a:t>
            </a:r>
          </a:p>
          <a:p>
            <a:pPr marL="685800" lvl="1" indent="-228600">
              <a:lnSpc>
                <a:spcPct val="120000"/>
              </a:lnSpc>
              <a:buClr>
                <a:srgbClr val="FFFF00"/>
              </a:buClr>
              <a:buFontTx/>
              <a:buChar char="•"/>
              <a:tabLst>
                <a:tab pos="628650" algn="l"/>
              </a:tabLst>
            </a:pPr>
            <a:r>
              <a:rPr lang="sl-SI"/>
              <a:t>Стадијум регресије болести,</a:t>
            </a:r>
          </a:p>
          <a:p>
            <a:pPr marL="685800" lvl="1" indent="-228600">
              <a:lnSpc>
                <a:spcPct val="120000"/>
              </a:lnSpc>
              <a:buClr>
                <a:srgbClr val="FFFF00"/>
              </a:buClr>
              <a:buFontTx/>
              <a:buChar char="•"/>
              <a:tabLst>
                <a:tab pos="628650" algn="l"/>
              </a:tabLst>
            </a:pPr>
            <a:r>
              <a:rPr lang="sl-SI"/>
              <a:t>Стадијум реконвалесценције.</a:t>
            </a:r>
            <a:endParaRPr lang="en-US"/>
          </a:p>
        </p:txBody>
      </p:sp>
    </p:spTree>
  </p:cSld>
  <p:clrMapOvr>
    <a:masterClrMapping/>
  </p:clrMapOvr>
  <p:transition advTm="22918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047AC9B4-FFC2-4F23-8D58-0CDF790F40EC}" type="slidenum">
              <a:rPr lang="en-US"/>
              <a:pPr/>
              <a:t>29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925513" y="1201738"/>
            <a:ext cx="7602537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buClr>
                <a:srgbClr val="FFFF00"/>
              </a:buClr>
              <a:buFontTx/>
              <a:buAutoNum type="arabicPeriod" startAt="4"/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Компликације инфективних болести </a:t>
            </a:r>
            <a:endParaRPr lang="sl-SI" i="1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>
              <a:lnSpc>
                <a:spcPct val="120000"/>
              </a:lnSpc>
            </a:pPr>
            <a:endParaRPr lang="en-US" i="1">
              <a:solidFill>
                <a:srgbClr val="FFFF00"/>
              </a:solidFill>
              <a:latin typeface="Comic Sans MS" pitchFamily="66" charset="0"/>
            </a:endParaRPr>
          </a:p>
          <a:p>
            <a:pPr marL="800100" lvl="1" indent="-342900">
              <a:lnSpc>
                <a:spcPct val="120000"/>
              </a:lnSpc>
              <a:buClr>
                <a:srgbClr val="FFFF00"/>
              </a:buClr>
              <a:buFontTx/>
              <a:buAutoNum type="alphaUcPeriod"/>
            </a:pPr>
            <a:r>
              <a:rPr lang="sl-SI" i="1">
                <a:solidFill>
                  <a:srgbClr val="FFFF00"/>
                </a:solidFill>
              </a:rPr>
              <a:t>Према етиопатогенези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20000"/>
              </a:lnSpc>
            </a:pPr>
            <a:endParaRPr lang="en-US">
              <a:solidFill>
                <a:srgbClr val="FFFF00"/>
              </a:solidFill>
            </a:endParaRPr>
          </a:p>
          <a:p>
            <a:pPr marL="1085850" lvl="2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инфективни агенс,</a:t>
            </a:r>
          </a:p>
          <a:p>
            <a:pPr marL="1085850" lvl="2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токсин,</a:t>
            </a:r>
          </a:p>
          <a:p>
            <a:pPr marL="1085850" lvl="2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сензибилизација организма према узрочнику,</a:t>
            </a:r>
          </a:p>
          <a:p>
            <a:pPr marL="1085850" lvl="2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анергија болесника,</a:t>
            </a:r>
          </a:p>
          <a:p>
            <a:pPr marL="1085850" lvl="2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секундарна инфекција,</a:t>
            </a:r>
          </a:p>
          <a:p>
            <a:pPr marL="1085850" lvl="2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анатомске промене,</a:t>
            </a:r>
          </a:p>
          <a:p>
            <a:pPr marL="1085850" lvl="2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лекови,</a:t>
            </a:r>
          </a:p>
          <a:p>
            <a:pPr marL="1085850" lvl="2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слаба нега болесника.</a:t>
            </a:r>
            <a:endParaRPr lang="en-US"/>
          </a:p>
        </p:txBody>
      </p:sp>
    </p:spTree>
  </p:cSld>
  <p:clrMapOvr>
    <a:masterClrMapping/>
  </p:clrMapOvr>
  <p:transition advTm="12076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82ADE990-EF9B-40DE-A41E-7BF26B5E8E25}" type="slidenum">
              <a:rPr lang="en-US"/>
              <a:pPr/>
              <a:t>3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98306" name="Rectangle 2"/>
          <p:cNvSpPr>
            <a:spLocks noChangeArrowheads="1"/>
          </p:cNvSpPr>
          <p:nvPr/>
        </p:nvSpPr>
        <p:spPr bwMode="auto">
          <a:xfrm>
            <a:off x="1524000" y="838200"/>
            <a:ext cx="2398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b="1">
                <a:solidFill>
                  <a:srgbClr val="FFFF00"/>
                </a:solidFill>
                <a:latin typeface="Comic Sans MS" pitchFamily="66" charset="0"/>
              </a:rPr>
              <a:t>Врсте инфекција</a:t>
            </a:r>
            <a:r>
              <a:rPr lang="en-US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98307" name="Text Box 3"/>
          <p:cNvSpPr txBox="1">
            <a:spLocks noChangeArrowheads="1"/>
          </p:cNvSpPr>
          <p:nvPr/>
        </p:nvSpPr>
        <p:spPr bwMode="auto">
          <a:xfrm>
            <a:off x="1219200" y="1905000"/>
            <a:ext cx="7315200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Latn-CS"/>
              <a:t>Према </a:t>
            </a:r>
            <a:r>
              <a:rPr lang="sr-Latn-CS" i="1">
                <a:solidFill>
                  <a:srgbClr val="FFFF00"/>
                </a:solidFill>
              </a:rPr>
              <a:t>врсти урочника</a:t>
            </a:r>
            <a:r>
              <a:rPr lang="sr-Latn-CS" i="1"/>
              <a:t> </a:t>
            </a:r>
            <a:r>
              <a:rPr lang="sr-Latn-CS"/>
              <a:t>инфекције се деле на:</a:t>
            </a:r>
            <a:r>
              <a:rPr lang="en-US"/>
              <a:t> </a:t>
            </a:r>
          </a:p>
          <a:p>
            <a:endParaRPr lang="en-US"/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вирусне инфекције,</a:t>
            </a:r>
            <a:r>
              <a:rPr lang="en-US"/>
              <a:t> 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бактеријске инфекције,</a:t>
            </a:r>
            <a:r>
              <a:rPr lang="en-US"/>
              <a:t> 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гљивичне инфекције и 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паразитне инфекције.</a:t>
            </a:r>
            <a:r>
              <a:rPr lang="en-US"/>
              <a:t> </a:t>
            </a:r>
          </a:p>
          <a:p>
            <a:endParaRPr lang="en-US"/>
          </a:p>
          <a:p>
            <a:r>
              <a:rPr lang="sr-Latn-CS"/>
              <a:t>Према </a:t>
            </a:r>
            <a:r>
              <a:rPr lang="sr-Latn-CS" i="1">
                <a:solidFill>
                  <a:srgbClr val="FFFF00"/>
                </a:solidFill>
              </a:rPr>
              <a:t>месту настанка</a:t>
            </a:r>
            <a:r>
              <a:rPr lang="sr-Latn-CS"/>
              <a:t> инфекције се деле на:</a:t>
            </a:r>
            <a:r>
              <a:rPr lang="en-US"/>
              <a:t> </a:t>
            </a:r>
          </a:p>
          <a:p>
            <a:endParaRPr lang="en-US"/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локалне инфекције,</a:t>
            </a:r>
            <a:r>
              <a:rPr lang="en-US"/>
              <a:t> 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фокалне (жаришне) инфекције и 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опште (генерализоване) инфекције.</a:t>
            </a:r>
            <a:r>
              <a:rPr lang="en-US"/>
              <a:t> 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Tm="55298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8A0EA4A2-EAB5-4678-ABFA-248ADB1F1585}" type="slidenum">
              <a:rPr lang="en-US"/>
              <a:pPr/>
              <a:t>30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1268413" y="1163638"/>
            <a:ext cx="6721475" cy="444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buFontTx/>
              <a:buAutoNum type="alphaUcPeriod" startAt="2"/>
            </a:pPr>
            <a:r>
              <a:rPr lang="sl-SI" i="1">
                <a:solidFill>
                  <a:srgbClr val="FFFF00"/>
                </a:solidFill>
              </a:rPr>
              <a:t>Према локализацији 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10000"/>
              </a:lnSpc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нервне,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оториноларинголошке,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кардијалне,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плућне,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бубрежне,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цревне.</a:t>
            </a:r>
            <a:endParaRPr lang="sl-SI" i="1"/>
          </a:p>
          <a:p>
            <a:pPr marL="342900" indent="-342900">
              <a:lnSpc>
                <a:spcPct val="110000"/>
              </a:lnSpc>
            </a:pPr>
            <a:endParaRPr lang="en-US" i="1"/>
          </a:p>
          <a:p>
            <a:pPr marL="342900" indent="-342900">
              <a:lnSpc>
                <a:spcPct val="110000"/>
              </a:lnSpc>
              <a:buFontTx/>
              <a:buAutoNum type="alphaUcPeriod" startAt="3"/>
            </a:pPr>
            <a:r>
              <a:rPr lang="sl-SI" i="1">
                <a:solidFill>
                  <a:srgbClr val="FFFF00"/>
                </a:solidFill>
              </a:rPr>
              <a:t>Према тежини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10000"/>
              </a:lnSpc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лаке, 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тешке.</a:t>
            </a:r>
            <a:endParaRPr lang="en-US"/>
          </a:p>
        </p:txBody>
      </p:sp>
    </p:spTree>
  </p:cSld>
  <p:clrMapOvr>
    <a:masterClrMapping/>
  </p:clrMapOvr>
  <p:transition advTm="24948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AEBF219D-2D9B-491D-8ECB-07B0DA6F017A}" type="slidenum">
              <a:rPr lang="en-US"/>
              <a:pPr/>
              <a:t>31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1384300" y="1316038"/>
            <a:ext cx="5414963" cy="310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buClr>
                <a:srgbClr val="FFFF00"/>
              </a:buClr>
              <a:buFontTx/>
              <a:buAutoNum type="alphaUcPeriod" startAt="4"/>
            </a:pPr>
            <a:r>
              <a:rPr lang="sl-SI" i="1">
                <a:solidFill>
                  <a:srgbClr val="FFFF00"/>
                </a:solidFill>
              </a:rPr>
              <a:t>Према учесталости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10000"/>
              </a:lnSpc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ретке,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честе.</a:t>
            </a:r>
            <a:endParaRPr lang="sl-SI" i="1"/>
          </a:p>
          <a:p>
            <a:pPr marL="342900" indent="-342900">
              <a:lnSpc>
                <a:spcPct val="110000"/>
              </a:lnSpc>
              <a:buFontTx/>
              <a:buAutoNum type="alphaUcPeriod" startAt="5"/>
            </a:pPr>
            <a:endParaRPr lang="en-US" i="1">
              <a:solidFill>
                <a:srgbClr val="FFFF00"/>
              </a:solidFill>
            </a:endParaRPr>
          </a:p>
          <a:p>
            <a:pPr marL="342900" indent="-342900">
              <a:lnSpc>
                <a:spcPct val="110000"/>
              </a:lnSpc>
              <a:buFontTx/>
              <a:buAutoNum type="alphaUcPeriod" startAt="5"/>
            </a:pPr>
            <a:r>
              <a:rPr lang="sl-SI" i="1">
                <a:solidFill>
                  <a:srgbClr val="FFFF00"/>
                </a:solidFill>
              </a:rPr>
              <a:t>У односу на време појављивања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10000"/>
              </a:lnSpc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ране,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касне.</a:t>
            </a:r>
            <a:endParaRPr lang="en-US"/>
          </a:p>
        </p:txBody>
      </p:sp>
    </p:spTree>
  </p:cSld>
  <p:clrMapOvr>
    <a:masterClrMapping/>
  </p:clrMapOvr>
  <p:transition advTm="6168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99F817F0-10E2-4C9F-AD38-E2B0B8F275FC}" type="slidenum">
              <a:rPr lang="en-US"/>
              <a:pPr/>
              <a:t>32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1230313" y="1201738"/>
            <a:ext cx="7297737" cy="511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buFontTx/>
              <a:buAutoNum type="arabicPeriod" startAt="5"/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Прогноза инфективних болесника</a:t>
            </a:r>
            <a:r>
              <a:rPr lang="sl-SI" b="1"/>
              <a:t> </a:t>
            </a:r>
            <a:endParaRPr lang="sl-SI" i="1"/>
          </a:p>
          <a:p>
            <a:pPr marL="342900" indent="-342900">
              <a:lnSpc>
                <a:spcPct val="110000"/>
              </a:lnSpc>
            </a:pPr>
            <a:endParaRPr lang="en-US" i="1"/>
          </a:p>
          <a:p>
            <a:pPr marL="342900" indent="-342900">
              <a:lnSpc>
                <a:spcPct val="110000"/>
              </a:lnSpc>
              <a:buFontTx/>
              <a:buAutoNum type="alphaUcPeriod"/>
            </a:pPr>
            <a:r>
              <a:rPr lang="sl-SI" i="1">
                <a:solidFill>
                  <a:srgbClr val="FFFF00"/>
                </a:solidFill>
              </a:rPr>
              <a:t>Узрочник обољења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10000"/>
              </a:lnSpc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вирулентност,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инфективна доза,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улазно место инфекције,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резистенција узрочника.</a:t>
            </a:r>
            <a:endParaRPr lang="sl-SI" i="1"/>
          </a:p>
          <a:p>
            <a:pPr marL="342900" indent="-342900">
              <a:lnSpc>
                <a:spcPct val="110000"/>
              </a:lnSpc>
            </a:pPr>
            <a:endParaRPr lang="en-US" i="1"/>
          </a:p>
          <a:p>
            <a:pPr marL="342900" indent="-342900">
              <a:lnSpc>
                <a:spcPct val="110000"/>
              </a:lnSpc>
            </a:pPr>
            <a:r>
              <a:rPr lang="sr-Latn-CS" i="1">
                <a:solidFill>
                  <a:srgbClr val="FFFF00"/>
                </a:solidFill>
              </a:rPr>
              <a:t>Б</a:t>
            </a:r>
            <a:r>
              <a:rPr lang="sr-Cyrl-CS" i="1">
                <a:solidFill>
                  <a:srgbClr val="FFFF00"/>
                </a:solidFill>
              </a:rPr>
              <a:t>.  </a:t>
            </a:r>
            <a:r>
              <a:rPr lang="en-US" i="1">
                <a:solidFill>
                  <a:srgbClr val="FFFF00"/>
                </a:solidFill>
              </a:rPr>
              <a:t>Карaктеr</a:t>
            </a:r>
            <a:r>
              <a:rPr lang="sr-Cyrl-CS" i="1">
                <a:solidFill>
                  <a:srgbClr val="FFFF00"/>
                </a:solidFill>
              </a:rPr>
              <a:t>истике болести и болесника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10000"/>
              </a:lnSpc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дужина инкубације,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време постављања дијагнозе и почетка терапије,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узраст болесника,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компликације.</a:t>
            </a:r>
            <a:endParaRPr lang="en-US"/>
          </a:p>
        </p:txBody>
      </p:sp>
    </p:spTree>
  </p:cSld>
  <p:clrMapOvr>
    <a:masterClrMapping/>
  </p:clrMapOvr>
  <p:transition advTm="55148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3965CC9-FD68-4BFD-B03C-B1A6AA2F45EB}" type="slidenum">
              <a:rPr lang="en-US"/>
              <a:pPr/>
              <a:t>33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1422400" y="901700"/>
            <a:ext cx="479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sz="2400">
                <a:solidFill>
                  <a:srgbClr val="FFFF00"/>
                </a:solidFill>
                <a:latin typeface="Arial Rounded MT Bold" pitchFamily="34" charset="0"/>
              </a:rPr>
              <a:t>Дијагноза инфективних болести</a:t>
            </a:r>
            <a:r>
              <a:rPr lang="en-US" sz="2400">
                <a:solidFill>
                  <a:srgbClr val="FFFF00"/>
                </a:solidFill>
                <a:latin typeface="Arial Rounded MT Bold" pitchFamily="34" charset="0"/>
              </a:rPr>
              <a:t> </a:t>
            </a: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1422400" y="2008188"/>
            <a:ext cx="4113213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3175">
              <a:lnSpc>
                <a:spcPct val="170000"/>
              </a:lnSpc>
              <a:buFontTx/>
              <a:buAutoNum type="arabicPeriod"/>
              <a:tabLst>
                <a:tab pos="684213" algn="l"/>
              </a:tabLst>
            </a:pPr>
            <a:r>
              <a:rPr lang="en-US" b="1"/>
              <a:t> </a:t>
            </a:r>
            <a:r>
              <a:rPr lang="sl-SI" b="1"/>
              <a:t>Клиничка слика,</a:t>
            </a:r>
            <a:endParaRPr lang="en-US"/>
          </a:p>
          <a:p>
            <a:pPr indent="3175">
              <a:lnSpc>
                <a:spcPct val="170000"/>
              </a:lnSpc>
              <a:buFontTx/>
              <a:buAutoNum type="arabicPeriod"/>
              <a:tabLst>
                <a:tab pos="684213" algn="l"/>
              </a:tabLst>
            </a:pPr>
            <a:r>
              <a:rPr lang="en-US" b="1"/>
              <a:t> </a:t>
            </a:r>
            <a:r>
              <a:rPr lang="sl-SI" b="1"/>
              <a:t>Епидемиолошка анкета,</a:t>
            </a:r>
            <a:endParaRPr lang="en-US"/>
          </a:p>
          <a:p>
            <a:pPr indent="3175">
              <a:lnSpc>
                <a:spcPct val="170000"/>
              </a:lnSpc>
              <a:buFontTx/>
              <a:buAutoNum type="arabicPeriod"/>
              <a:tabLst>
                <a:tab pos="684213" algn="l"/>
              </a:tabLst>
            </a:pPr>
            <a:r>
              <a:rPr lang="en-US" b="1"/>
              <a:t> </a:t>
            </a:r>
            <a:r>
              <a:rPr lang="sl-SI" b="1"/>
              <a:t>Лабораторијске анализе,</a:t>
            </a:r>
            <a:endParaRPr lang="en-US"/>
          </a:p>
          <a:p>
            <a:pPr indent="3175">
              <a:lnSpc>
                <a:spcPct val="170000"/>
              </a:lnSpc>
              <a:buFontTx/>
              <a:buAutoNum type="arabicPeriod"/>
              <a:tabLst>
                <a:tab pos="684213" algn="l"/>
              </a:tabLst>
            </a:pPr>
            <a:r>
              <a:rPr lang="en-US" b="1"/>
              <a:t> </a:t>
            </a:r>
            <a:r>
              <a:rPr lang="sl-SI" b="1"/>
              <a:t>Допунска испитивања.</a:t>
            </a:r>
          </a:p>
        </p:txBody>
      </p:sp>
    </p:spTree>
  </p:cSld>
  <p:clrMapOvr>
    <a:masterClrMapping/>
  </p:clrMapOvr>
  <p:transition advTm="8888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AA8418D8-AFE0-4CDA-AB62-12EF7E6CD36C}" type="slidenum">
              <a:rPr lang="en-US"/>
              <a:pPr/>
              <a:t>34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1230313" y="931863"/>
            <a:ext cx="3900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Лабораторијска дијагностика</a:t>
            </a: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1192213" y="1930400"/>
            <a:ext cx="7488237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buClr>
                <a:srgbClr val="FFFF00"/>
              </a:buClr>
              <a:buFontTx/>
              <a:buAutoNum type="alphaUcPeriod"/>
            </a:pPr>
            <a:r>
              <a:rPr lang="sl-SI" i="1">
                <a:solidFill>
                  <a:srgbClr val="FFFF00"/>
                </a:solidFill>
              </a:rPr>
              <a:t>Хематолошке анализе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20000"/>
              </a:lnSpc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Erc, Le са формулом, Trc, Hgb, SE.</a:t>
            </a:r>
            <a:endParaRPr lang="sl-SI" b="1" i="1"/>
          </a:p>
          <a:p>
            <a:pPr marL="342900" indent="-342900">
              <a:lnSpc>
                <a:spcPct val="120000"/>
              </a:lnSpc>
              <a:buFontTx/>
              <a:buAutoNum type="alphaUcPeriod" startAt="2"/>
            </a:pPr>
            <a:endParaRPr lang="en-US" b="1" i="1">
              <a:solidFill>
                <a:srgbClr val="FFFF00"/>
              </a:solidFill>
            </a:endParaRPr>
          </a:p>
          <a:p>
            <a:pPr marL="342900" indent="-342900">
              <a:lnSpc>
                <a:spcPct val="120000"/>
              </a:lnSpc>
              <a:buFontTx/>
              <a:buAutoNum type="alphaUcPeriod" startAt="2"/>
            </a:pPr>
            <a:r>
              <a:rPr lang="sl-SI" i="1">
                <a:solidFill>
                  <a:srgbClr val="FFFF00"/>
                </a:solidFill>
              </a:rPr>
              <a:t>Биохемијске анализе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20000"/>
              </a:lnSpc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l-SI">
                <a:solidFill>
                  <a:srgbClr val="FFFF00"/>
                </a:solidFill>
              </a:rPr>
              <a:t>бихемијске анализе крви:</a:t>
            </a:r>
            <a:r>
              <a:rPr lang="sl-SI"/>
              <a:t> протеини, албумини, гамаглобулини, фибриноген, глукоза, уреја, креатинин, јонограм, ензими, ...</a:t>
            </a:r>
          </a:p>
          <a:p>
            <a:pPr marL="628650" lvl="1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l-SI">
                <a:solidFill>
                  <a:srgbClr val="FFFF00"/>
                </a:solidFill>
              </a:rPr>
              <a:t>биохемијске анализе мокраће:</a:t>
            </a:r>
            <a:r>
              <a:rPr lang="sl-SI"/>
              <a:t> албумен, уробилиноген, билирубин, хемоглобин, дијазо-реакција, амилаза, ...</a:t>
            </a:r>
            <a:endParaRPr lang="en-US"/>
          </a:p>
        </p:txBody>
      </p:sp>
    </p:spTree>
  </p:cSld>
  <p:clrMapOvr>
    <a:masterClrMapping/>
  </p:clrMapOvr>
  <p:transition advTm="47718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4BDEB7FB-9EE5-4194-9DC6-39C5D803F254}" type="slidenum">
              <a:rPr lang="en-US"/>
              <a:pPr/>
              <a:t>35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1268413" y="241300"/>
            <a:ext cx="7334250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buFontTx/>
              <a:buAutoNum type="alphaUcPeriod" startAt="3"/>
            </a:pPr>
            <a:r>
              <a:rPr lang="sl-SI" i="1">
                <a:solidFill>
                  <a:srgbClr val="FFFF00"/>
                </a:solidFill>
              </a:rPr>
              <a:t>Серолошке анализе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20000"/>
              </a:lnSpc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доказивање специфичних антитела (ретроактивна дијагноза),</a:t>
            </a:r>
          </a:p>
          <a:p>
            <a:pPr marL="628650" lvl="1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стандардне серолошке реакције (RA, РN, РVK, РIH),</a:t>
            </a:r>
          </a:p>
          <a:p>
            <a:pPr marL="628650" lvl="1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савремене серолошке реакције (ELISA, RИА, ИF).</a:t>
            </a:r>
            <a:endParaRPr lang="sl-SI" b="1" i="1"/>
          </a:p>
          <a:p>
            <a:pPr marL="342900" indent="-342900">
              <a:lnSpc>
                <a:spcPct val="120000"/>
              </a:lnSpc>
            </a:pPr>
            <a:endParaRPr lang="en-US" b="1" i="1"/>
          </a:p>
          <a:p>
            <a:pPr marL="342900" indent="-342900">
              <a:lnSpc>
                <a:spcPct val="120000"/>
              </a:lnSpc>
              <a:buFontTx/>
              <a:buAutoNum type="alphaUcPeriod" startAt="4"/>
            </a:pPr>
            <a:r>
              <a:rPr lang="sl-SI" i="1">
                <a:solidFill>
                  <a:srgbClr val="FFFF00"/>
                </a:solidFill>
              </a:rPr>
              <a:t>Микробиолошка испитивања 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20000"/>
              </a:lnSpc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имају за циљ изолацију узрочника из одговарајућег биолошког материјала,</a:t>
            </a:r>
          </a:p>
          <a:p>
            <a:pPr marL="628650" lvl="1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најважније микробиолошке пробе:</a:t>
            </a:r>
            <a:endParaRPr lang="sl-SI" i="1"/>
          </a:p>
          <a:p>
            <a:pPr marL="1257300" lvl="2" indent="-342900">
              <a:lnSpc>
                <a:spcPct val="12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sl-SI" i="1"/>
              <a:t>директан микроскопски преглед,</a:t>
            </a:r>
          </a:p>
          <a:p>
            <a:pPr marL="1257300" lvl="2" indent="-342900">
              <a:lnSpc>
                <a:spcPct val="12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sl-SI" i="1"/>
              <a:t>култивисање биолошког материјала на хранљивим подлогама или живом ткиву,</a:t>
            </a:r>
          </a:p>
          <a:p>
            <a:pPr marL="1257300" lvl="2" indent="-342900">
              <a:lnSpc>
                <a:spcPct val="12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sl-SI" i="1"/>
              <a:t>биолошки оглед,</a:t>
            </a:r>
          </a:p>
          <a:p>
            <a:pPr marL="1257300" lvl="2" indent="-342900">
              <a:lnSpc>
                <a:spcPct val="12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sl-SI" i="1"/>
              <a:t>кожни тест.</a:t>
            </a:r>
            <a:endParaRPr lang="en-US" i="1"/>
          </a:p>
        </p:txBody>
      </p:sp>
    </p:spTree>
  </p:cSld>
  <p:clrMapOvr>
    <a:masterClrMapping/>
  </p:clrMapOvr>
  <p:transition advTm="64588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1CF48EAE-CE66-44F9-8EB1-253CB049F48F}" type="slidenum">
              <a:rPr lang="en-US"/>
              <a:pPr/>
              <a:t>36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1268413" y="1123950"/>
            <a:ext cx="2992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Допунска испитивања</a:t>
            </a:r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1268413" y="2122488"/>
            <a:ext cx="383381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Tx/>
              <a:buChar char="•"/>
              <a:tabLst>
                <a:tab pos="685800" algn="l"/>
              </a:tabLst>
            </a:pPr>
            <a:r>
              <a:rPr lang="en-US"/>
              <a:t> </a:t>
            </a:r>
            <a:r>
              <a:rPr lang="sl-SI"/>
              <a:t>радиолошка испитивања,</a:t>
            </a:r>
            <a:endParaRPr lang="en-US"/>
          </a:p>
          <a:p>
            <a:pPr>
              <a:lnSpc>
                <a:spcPct val="150000"/>
              </a:lnSpc>
              <a:buClr>
                <a:srgbClr val="FFFF00"/>
              </a:buClr>
              <a:buFontTx/>
              <a:buChar char="•"/>
              <a:tabLst>
                <a:tab pos="685800" algn="l"/>
              </a:tabLst>
            </a:pPr>
            <a:r>
              <a:rPr lang="en-US"/>
              <a:t> </a:t>
            </a:r>
            <a:r>
              <a:rPr lang="sl-SI"/>
              <a:t>ехосонографска испитивања,</a:t>
            </a:r>
            <a:endParaRPr lang="en-US"/>
          </a:p>
          <a:p>
            <a:pPr>
              <a:lnSpc>
                <a:spcPct val="150000"/>
              </a:lnSpc>
              <a:buClr>
                <a:srgbClr val="FFFF00"/>
              </a:buClr>
              <a:buFontTx/>
              <a:buChar char="•"/>
              <a:tabLst>
                <a:tab pos="685800" algn="l"/>
              </a:tabLst>
            </a:pPr>
            <a:r>
              <a:rPr lang="en-US"/>
              <a:t> </a:t>
            </a:r>
            <a:r>
              <a:rPr lang="sl-SI"/>
              <a:t>ендоскопска испитивања,</a:t>
            </a:r>
            <a:endParaRPr lang="en-US"/>
          </a:p>
          <a:p>
            <a:pPr>
              <a:lnSpc>
                <a:spcPct val="150000"/>
              </a:lnSpc>
              <a:buClr>
                <a:srgbClr val="FFFF00"/>
              </a:buClr>
              <a:buFontTx/>
              <a:buChar char="•"/>
              <a:tabLst>
                <a:tab pos="685800" algn="l"/>
              </a:tabLst>
            </a:pPr>
            <a:r>
              <a:rPr lang="en-US"/>
              <a:t> </a:t>
            </a:r>
            <a:r>
              <a:rPr lang="sl-SI"/>
              <a:t>CT, MR, .....</a:t>
            </a:r>
          </a:p>
        </p:txBody>
      </p:sp>
    </p:spTree>
  </p:cSld>
  <p:clrMapOvr>
    <a:masterClrMapping/>
  </p:clrMapOvr>
  <p:transition advTm="8158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69F43FA-9B14-481B-904A-32D892237D1E}" type="slidenum">
              <a:rPr lang="en-US"/>
              <a:pPr/>
              <a:t>37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1077913" y="203200"/>
            <a:ext cx="4689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sz="2400">
                <a:solidFill>
                  <a:srgbClr val="FFFF00"/>
                </a:solidFill>
                <a:latin typeface="Arial Rounded MT Bold" pitchFamily="34" charset="0"/>
              </a:rPr>
              <a:t>Терапија инфективних болести</a:t>
            </a:r>
            <a:r>
              <a:rPr lang="en-US" sz="2400">
                <a:solidFill>
                  <a:srgbClr val="FFFF00"/>
                </a:solidFill>
                <a:latin typeface="Arial Rounded MT Bold" pitchFamily="34" charset="0"/>
              </a:rPr>
              <a:t> </a:t>
            </a:r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1192213" y="855663"/>
            <a:ext cx="704850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tabLst>
                <a:tab pos="1600200" algn="l"/>
              </a:tabLst>
            </a:pPr>
            <a:r>
              <a:rPr lang="sl-SI"/>
              <a:t>Савремена терапија инфективних болести обухвата:</a:t>
            </a:r>
            <a:endParaRPr lang="en-US"/>
          </a:p>
          <a:p>
            <a:pPr marL="342900" indent="-342900">
              <a:tabLst>
                <a:tab pos="1600200" algn="l"/>
              </a:tabLst>
            </a:pPr>
            <a:endParaRPr lang="en-US"/>
          </a:p>
          <a:p>
            <a:pPr marL="342900" indent="-342900">
              <a:buFontTx/>
              <a:buAutoNum type="arabicPeriod"/>
              <a:tabLst>
                <a:tab pos="1600200" algn="l"/>
              </a:tabLst>
            </a:pPr>
            <a:r>
              <a:rPr lang="sl-SI">
                <a:solidFill>
                  <a:srgbClr val="FFFF00"/>
                </a:solidFill>
              </a:rPr>
              <a:t>Медикаментозну терапију</a:t>
            </a:r>
            <a:endParaRPr lang="en-US">
              <a:solidFill>
                <a:srgbClr val="FFFF00"/>
              </a:solidFill>
            </a:endParaRPr>
          </a:p>
          <a:p>
            <a:pPr marL="342900" indent="-342900">
              <a:buFontTx/>
              <a:buAutoNum type="arabicPeriod"/>
              <a:tabLst>
                <a:tab pos="1600200" algn="l"/>
              </a:tabLst>
            </a:pPr>
            <a:r>
              <a:rPr lang="sl-SI">
                <a:solidFill>
                  <a:srgbClr val="FFFF00"/>
                </a:solidFill>
              </a:rPr>
              <a:t>Хигијенско-дијететски режим</a:t>
            </a:r>
            <a:endParaRPr lang="en-US">
              <a:solidFill>
                <a:srgbClr val="FFFF00"/>
              </a:solidFill>
            </a:endParaRPr>
          </a:p>
          <a:p>
            <a:pPr marL="342900" indent="-342900">
              <a:buFontTx/>
              <a:buAutoNum type="arabicPeriod"/>
              <a:tabLst>
                <a:tab pos="1600200" algn="l"/>
              </a:tabLst>
            </a:pPr>
            <a:r>
              <a:rPr lang="sl-SI">
                <a:solidFill>
                  <a:srgbClr val="FFFF00"/>
                </a:solidFill>
              </a:rPr>
              <a:t>Изолацију болесника</a:t>
            </a:r>
            <a:endParaRPr lang="en-US">
              <a:solidFill>
                <a:srgbClr val="FFFF00"/>
              </a:solidFill>
            </a:endParaRPr>
          </a:p>
          <a:p>
            <a:pPr marL="342900" indent="-342900">
              <a:tabLst>
                <a:tab pos="1600200" algn="l"/>
              </a:tabLst>
            </a:pPr>
            <a:endParaRPr lang="en-US"/>
          </a:p>
          <a:p>
            <a:pPr marL="800100" lvl="1" indent="-342900">
              <a:buFontTx/>
              <a:buAutoNum type="arabicPeriod"/>
              <a:tabLst>
                <a:tab pos="1600200" algn="l"/>
              </a:tabLst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Медикаментозна терапија</a:t>
            </a:r>
            <a:endParaRPr lang="en-US" b="1">
              <a:solidFill>
                <a:srgbClr val="FFFF00"/>
              </a:solidFill>
              <a:latin typeface="Comic Sans MS" pitchFamily="66" charset="0"/>
            </a:endParaRPr>
          </a:p>
          <a:p>
            <a:pPr marL="800100" lvl="1" indent="-342900">
              <a:tabLst>
                <a:tab pos="1600200" algn="l"/>
              </a:tabLst>
            </a:pPr>
            <a:endParaRPr lang="en-US">
              <a:solidFill>
                <a:srgbClr val="FFFF00"/>
              </a:solidFill>
              <a:latin typeface="Comic Sans MS" pitchFamily="66" charset="0"/>
            </a:endParaRPr>
          </a:p>
          <a:p>
            <a:pPr marL="1257300" lvl="2" indent="-342900">
              <a:buClr>
                <a:srgbClr val="FFFF00"/>
              </a:buClr>
              <a:buFontTx/>
              <a:buAutoNum type="alphaUcPeriod"/>
              <a:tabLst>
                <a:tab pos="1600200" algn="l"/>
              </a:tabLst>
            </a:pPr>
            <a:r>
              <a:rPr lang="sl-SI" i="1"/>
              <a:t>Антимикробна или каузална терапија,</a:t>
            </a:r>
            <a:endParaRPr lang="en-US"/>
          </a:p>
          <a:p>
            <a:pPr marL="1257300" lvl="2" indent="-342900">
              <a:buClr>
                <a:srgbClr val="FFFF00"/>
              </a:buClr>
              <a:buFontTx/>
              <a:buAutoNum type="alphaUcPeriod"/>
              <a:tabLst>
                <a:tab pos="1600200" algn="l"/>
              </a:tabLst>
            </a:pPr>
            <a:r>
              <a:rPr lang="sl-SI" i="1"/>
              <a:t>Специфична или серотерапија,</a:t>
            </a:r>
            <a:endParaRPr lang="en-US"/>
          </a:p>
          <a:p>
            <a:pPr marL="1257300" lvl="2" indent="-342900">
              <a:buClr>
                <a:srgbClr val="FFFF00"/>
              </a:buClr>
              <a:buFontTx/>
              <a:buAutoNum type="alphaUcPeriod"/>
              <a:tabLst>
                <a:tab pos="1600200" algn="l"/>
              </a:tabLst>
            </a:pPr>
            <a:r>
              <a:rPr lang="sl-SI" i="1"/>
              <a:t>Симптоматска терапија.</a:t>
            </a:r>
            <a:endParaRPr lang="en-US"/>
          </a:p>
          <a:p>
            <a:pPr marL="1257300" lvl="2" indent="-342900">
              <a:tabLst>
                <a:tab pos="1600200" algn="l"/>
              </a:tabLst>
            </a:pPr>
            <a:endParaRPr lang="en-US" b="1" i="1"/>
          </a:p>
          <a:p>
            <a:pPr marL="1257300" lvl="2" indent="-342900">
              <a:buClr>
                <a:srgbClr val="FFFF00"/>
              </a:buClr>
              <a:buFontTx/>
              <a:buAutoNum type="alphaUcPeriod"/>
              <a:tabLst>
                <a:tab pos="1600200" algn="l"/>
              </a:tabLst>
            </a:pPr>
            <a:r>
              <a:rPr lang="sl-SI" b="1" i="1">
                <a:solidFill>
                  <a:srgbClr val="FFFF00"/>
                </a:solidFill>
                <a:latin typeface="Comic Sans MS" pitchFamily="66" charset="0"/>
              </a:rPr>
              <a:t>Антимикробна терапија</a:t>
            </a:r>
            <a:endParaRPr lang="en-US" b="1" i="1">
              <a:solidFill>
                <a:srgbClr val="FFFF00"/>
              </a:solidFill>
              <a:latin typeface="Comic Sans MS" pitchFamily="66" charset="0"/>
            </a:endParaRPr>
          </a:p>
          <a:p>
            <a:pPr marL="1257300" lvl="2" indent="-342900">
              <a:buClr>
                <a:srgbClr val="FFFF00"/>
              </a:buClr>
              <a:tabLst>
                <a:tab pos="1600200" algn="l"/>
              </a:tabLst>
            </a:pPr>
            <a:endParaRPr lang="en-US">
              <a:solidFill>
                <a:srgbClr val="FFFF00"/>
              </a:solidFill>
              <a:latin typeface="Comic Sans MS" pitchFamily="66" charset="0"/>
            </a:endParaRPr>
          </a:p>
          <a:p>
            <a:pPr marL="1714500" lvl="3" indent="-342900">
              <a:buFontTx/>
              <a:buChar char="•"/>
              <a:tabLst>
                <a:tab pos="1600200" algn="l"/>
              </a:tabLst>
            </a:pPr>
            <a:r>
              <a:rPr lang="sl-SI" i="1"/>
              <a:t>Антибиотици,</a:t>
            </a:r>
            <a:endParaRPr lang="en-US"/>
          </a:p>
          <a:p>
            <a:pPr marL="1714500" lvl="3" indent="-342900">
              <a:buFontTx/>
              <a:buChar char="•"/>
              <a:tabLst>
                <a:tab pos="1600200" algn="l"/>
              </a:tabLst>
            </a:pPr>
            <a:r>
              <a:rPr lang="sl-SI" i="1"/>
              <a:t>Антивирусни лекови,</a:t>
            </a:r>
            <a:endParaRPr lang="en-US"/>
          </a:p>
          <a:p>
            <a:pPr marL="1714500" lvl="3" indent="-342900">
              <a:buFontTx/>
              <a:buChar char="•"/>
              <a:tabLst>
                <a:tab pos="1600200" algn="l"/>
              </a:tabLst>
            </a:pPr>
            <a:r>
              <a:rPr lang="sl-SI" i="1"/>
              <a:t>Антимикотици,</a:t>
            </a:r>
            <a:endParaRPr lang="en-US" i="1"/>
          </a:p>
          <a:p>
            <a:pPr marL="1714500" lvl="3" indent="-342900">
              <a:buFontTx/>
              <a:buChar char="•"/>
              <a:tabLst>
                <a:tab pos="1600200" algn="l"/>
              </a:tabLst>
            </a:pPr>
            <a:r>
              <a:rPr lang="sl-SI" i="1"/>
              <a:t>Антипаразитни лекови.</a:t>
            </a:r>
          </a:p>
        </p:txBody>
      </p:sp>
    </p:spTree>
  </p:cSld>
  <p:clrMapOvr>
    <a:masterClrMapping/>
  </p:clrMapOvr>
  <p:transition advTm="51438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2AA50903-E4E1-41BC-89B7-C469AD0B2705}" type="slidenum">
              <a:rPr lang="en-US"/>
              <a:pPr/>
              <a:t>38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1268413" y="1201738"/>
            <a:ext cx="21415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en-US" b="1" i="1">
                <a:solidFill>
                  <a:srgbClr val="FFFF00"/>
                </a:solidFill>
              </a:rPr>
              <a:t>Антибиотици</a:t>
            </a:r>
            <a:r>
              <a:rPr lang="en-US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1116013" y="2238375"/>
            <a:ext cx="78073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8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биолошко порекло или синтетским путем,</a:t>
            </a:r>
            <a:endParaRPr lang="en-US"/>
          </a:p>
          <a:p>
            <a:pPr>
              <a:lnSpc>
                <a:spcPct val="18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делују на бактерије, рикеције, хламдије, протозое, гљиве,</a:t>
            </a:r>
            <a:endParaRPr lang="en-US"/>
          </a:p>
          <a:p>
            <a:pPr>
              <a:lnSpc>
                <a:spcPct val="18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према механизму деловања: бактериостатски и бактерицидни.</a:t>
            </a:r>
          </a:p>
        </p:txBody>
      </p:sp>
    </p:spTree>
  </p:cSld>
  <p:clrMapOvr>
    <a:masterClrMapping/>
  </p:clrMapOvr>
  <p:transition advTm="7438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F891DC20-F257-4C94-AE31-CC2B65EAD723}" type="slidenum">
              <a:rPr lang="en-US"/>
              <a:pPr/>
              <a:t>39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1192213" y="1201738"/>
            <a:ext cx="7412037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sl-SI" i="1">
                <a:solidFill>
                  <a:srgbClr val="FFFF00"/>
                </a:solidFill>
              </a:rPr>
              <a:t>Подела антибиотика:</a:t>
            </a:r>
          </a:p>
          <a:p>
            <a:pPr>
              <a:lnSpc>
                <a:spcPct val="110000"/>
              </a:lnSpc>
            </a:pPr>
            <a:endParaRPr lang="en-US" i="1">
              <a:solidFill>
                <a:srgbClr val="FFFF00"/>
              </a:solidFill>
            </a:endParaRPr>
          </a:p>
          <a:p>
            <a:pPr lvl="1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 i="1">
                <a:solidFill>
                  <a:schemeClr val="hlink"/>
                </a:solidFill>
              </a:rPr>
              <a:t> </a:t>
            </a:r>
            <a:r>
              <a:rPr lang="sl-SI" i="1">
                <a:solidFill>
                  <a:schemeClr val="hlink"/>
                </a:solidFill>
              </a:rPr>
              <a:t>бета лактамски антибиотици:</a:t>
            </a:r>
            <a:endParaRPr lang="sl-SI">
              <a:solidFill>
                <a:schemeClr val="hlink"/>
              </a:solidFill>
            </a:endParaRPr>
          </a:p>
          <a:p>
            <a:pPr lvl="2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Font typeface="Wingdings" pitchFamily="2" charset="2"/>
              <a:buChar char="ü"/>
            </a:pPr>
            <a:r>
              <a:rPr lang="en-US"/>
              <a:t> </a:t>
            </a:r>
            <a:r>
              <a:rPr lang="sl-SI"/>
              <a:t>пеницилин,</a:t>
            </a:r>
          </a:p>
          <a:p>
            <a:pPr lvl="2">
              <a:lnSpc>
                <a:spcPct val="11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US"/>
              <a:t> </a:t>
            </a:r>
            <a:r>
              <a:rPr lang="sl-SI"/>
              <a:t>цефалоспорини,</a:t>
            </a:r>
          </a:p>
          <a:p>
            <a:pPr lvl="2">
              <a:lnSpc>
                <a:spcPct val="11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US"/>
              <a:t> </a:t>
            </a:r>
            <a:r>
              <a:rPr lang="sl-SI"/>
              <a:t>монобактами,</a:t>
            </a:r>
          </a:p>
          <a:p>
            <a:pPr lvl="2">
              <a:lnSpc>
                <a:spcPct val="11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US"/>
              <a:t> </a:t>
            </a:r>
            <a:r>
              <a:rPr lang="sl-SI"/>
              <a:t>карбапенеми,</a:t>
            </a:r>
            <a:endParaRPr lang="sl-SI" i="1"/>
          </a:p>
          <a:p>
            <a:pPr lvl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FontTx/>
              <a:buChar char="•"/>
            </a:pPr>
            <a:r>
              <a:rPr lang="en-US" i="1"/>
              <a:t> </a:t>
            </a:r>
            <a:r>
              <a:rPr lang="sl-SI" i="1">
                <a:solidFill>
                  <a:schemeClr val="hlink"/>
                </a:solidFill>
              </a:rPr>
              <a:t>тетрациклини,</a:t>
            </a:r>
          </a:p>
          <a:p>
            <a:pPr lvl="1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 i="1">
                <a:solidFill>
                  <a:schemeClr val="hlink"/>
                </a:solidFill>
              </a:rPr>
              <a:t> </a:t>
            </a:r>
            <a:r>
              <a:rPr lang="sl-SI" i="1">
                <a:solidFill>
                  <a:schemeClr val="hlink"/>
                </a:solidFill>
              </a:rPr>
              <a:t>аминогликозиди,</a:t>
            </a:r>
          </a:p>
          <a:p>
            <a:pPr lvl="1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 i="1">
                <a:solidFill>
                  <a:schemeClr val="hlink"/>
                </a:solidFill>
              </a:rPr>
              <a:t> </a:t>
            </a:r>
            <a:r>
              <a:rPr lang="sl-SI" i="1">
                <a:solidFill>
                  <a:schemeClr val="hlink"/>
                </a:solidFill>
              </a:rPr>
              <a:t>макролиди,</a:t>
            </a:r>
          </a:p>
          <a:p>
            <a:pPr lvl="1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 i="1">
                <a:solidFill>
                  <a:schemeClr val="hlink"/>
                </a:solidFill>
              </a:rPr>
              <a:t> </a:t>
            </a:r>
            <a:r>
              <a:rPr lang="sl-SI" i="1">
                <a:solidFill>
                  <a:schemeClr val="hlink"/>
                </a:solidFill>
              </a:rPr>
              <a:t>сулфонамиди,</a:t>
            </a:r>
          </a:p>
          <a:p>
            <a:pPr lvl="1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 i="1">
                <a:solidFill>
                  <a:schemeClr val="hlink"/>
                </a:solidFill>
              </a:rPr>
              <a:t> </a:t>
            </a:r>
            <a:r>
              <a:rPr lang="sl-SI" i="1">
                <a:solidFill>
                  <a:schemeClr val="hlink"/>
                </a:solidFill>
              </a:rPr>
              <a:t>антитуберкулотици,</a:t>
            </a:r>
          </a:p>
          <a:p>
            <a:pPr lvl="1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 i="1">
                <a:solidFill>
                  <a:schemeClr val="hlink"/>
                </a:solidFill>
              </a:rPr>
              <a:t> </a:t>
            </a:r>
            <a:r>
              <a:rPr lang="sl-SI" i="1">
                <a:solidFill>
                  <a:schemeClr val="hlink"/>
                </a:solidFill>
              </a:rPr>
              <a:t>хинолони,</a:t>
            </a:r>
          </a:p>
          <a:p>
            <a:pPr lvl="1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 i="1">
                <a:solidFill>
                  <a:schemeClr val="hlink"/>
                </a:solidFill>
              </a:rPr>
              <a:t> </a:t>
            </a:r>
            <a:r>
              <a:rPr lang="sl-SI" i="1">
                <a:solidFill>
                  <a:schemeClr val="hlink"/>
                </a:solidFill>
              </a:rPr>
              <a:t>остали антибиотици.</a:t>
            </a:r>
            <a:endParaRPr lang="en-US" i="1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 advTm="115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656FE32A-D530-4AE1-9B08-3492CA8B4783}" type="slidenum">
              <a:rPr lang="en-US"/>
              <a:pPr/>
              <a:t>4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923925" y="855663"/>
            <a:ext cx="807720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Latn-CS"/>
              <a:t>Према </a:t>
            </a:r>
            <a:r>
              <a:rPr lang="sr-Latn-CS" i="1">
                <a:solidFill>
                  <a:srgbClr val="FFFF00"/>
                </a:solidFill>
              </a:rPr>
              <a:t>броју узрочника</a:t>
            </a:r>
            <a:r>
              <a:rPr lang="sr-Latn-CS"/>
              <a:t> инфекције се деле на:</a:t>
            </a:r>
          </a:p>
          <a:p>
            <a:endParaRPr lang="en-US"/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примарне инфекције,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секундарне инфекције и 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мешовите инфекције.</a:t>
            </a:r>
          </a:p>
          <a:p>
            <a:endParaRPr lang="en-US"/>
          </a:p>
          <a:p>
            <a:r>
              <a:rPr lang="sr-Latn-CS"/>
              <a:t>Према </a:t>
            </a:r>
            <a:r>
              <a:rPr lang="sr-Latn-CS" i="1">
                <a:solidFill>
                  <a:srgbClr val="FFFF00"/>
                </a:solidFill>
              </a:rPr>
              <a:t>изражености клиничких симптома</a:t>
            </a:r>
            <a:r>
              <a:rPr lang="sr-Latn-CS"/>
              <a:t> инфекције се деле на:</a:t>
            </a:r>
          </a:p>
          <a:p>
            <a:endParaRPr lang="en-US"/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инапарентне (асимптоматске) инфекције,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латентне (притајене) инфекције и 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манифестне инфекције.</a:t>
            </a:r>
          </a:p>
          <a:p>
            <a:endParaRPr lang="en-US"/>
          </a:p>
          <a:p>
            <a:r>
              <a:rPr lang="sr-Latn-CS"/>
              <a:t>Према </a:t>
            </a:r>
            <a:r>
              <a:rPr lang="sr-Latn-CS" i="1">
                <a:solidFill>
                  <a:srgbClr val="FFFF00"/>
                </a:solidFill>
              </a:rPr>
              <a:t>току и дужини трајања</a:t>
            </a:r>
            <a:r>
              <a:rPr lang="sr-Latn-CS"/>
              <a:t> инфекције се деле на:</a:t>
            </a:r>
          </a:p>
          <a:p>
            <a:endParaRPr lang="en-US"/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акутне инфекције,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субакутне инфекције и 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хроничне инфекције.</a:t>
            </a:r>
            <a:endParaRPr lang="en-US"/>
          </a:p>
        </p:txBody>
      </p:sp>
    </p:spTree>
  </p:cSld>
  <p:clrMapOvr>
    <a:masterClrMapping/>
  </p:clrMapOvr>
  <p:transition advTm="83308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B990AC1-2BA7-4BAA-9F6B-99D711F54485}" type="slidenum">
              <a:rPr lang="en-US"/>
              <a:pPr/>
              <a:t>40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1268413" y="2162175"/>
            <a:ext cx="7720012" cy="253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40000"/>
              </a:lnSpc>
              <a:spcBef>
                <a:spcPct val="5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антибактеријски спектар за различите антибиотике различит,</a:t>
            </a:r>
          </a:p>
          <a:p>
            <a:pPr marL="227013" indent="-227013">
              <a:lnSpc>
                <a:spcPct val="140000"/>
              </a:lnSpc>
              <a:spcBef>
                <a:spcPct val="5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у последње време – проблем резистенције бактерија према</a:t>
            </a:r>
            <a:r>
              <a:rPr lang="en-US"/>
              <a:t/>
            </a:r>
            <a:br>
              <a:rPr lang="en-US"/>
            </a:br>
            <a:r>
              <a:rPr lang="sl-SI"/>
              <a:t>антибиотицима,</a:t>
            </a:r>
          </a:p>
          <a:p>
            <a:pPr marL="227013" indent="-227013">
              <a:lnSpc>
                <a:spcPct val="140000"/>
              </a:lnSpc>
              <a:spcBef>
                <a:spcPct val="5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нежељене реакције антибиотика: алергијске реакције, токсичне</a:t>
            </a:r>
            <a:r>
              <a:rPr lang="en-US"/>
              <a:t> </a:t>
            </a:r>
            <a:r>
              <a:rPr lang="sl-SI"/>
              <a:t> реакције, биолошке промене у организму.</a:t>
            </a:r>
            <a:endParaRPr lang="en-US"/>
          </a:p>
        </p:txBody>
      </p:sp>
    </p:spTree>
  </p:cSld>
  <p:clrMapOvr>
    <a:masterClrMapping/>
  </p:clrMapOvr>
  <p:transition advTm="928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260B0D6C-E2AB-4E89-B376-FB11AA8B2249}" type="slidenum">
              <a:rPr lang="en-US"/>
              <a:pPr/>
              <a:t>41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1038225" y="1277938"/>
            <a:ext cx="791210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40000"/>
              </a:spcBef>
              <a:buFontTx/>
              <a:buAutoNum type="alphaUcPeriod"/>
            </a:pPr>
            <a:r>
              <a:rPr lang="sl-SI" i="1">
                <a:solidFill>
                  <a:srgbClr val="FFFF00"/>
                </a:solidFill>
              </a:rPr>
              <a:t>Специфична или серотерапија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20000"/>
              </a:lnSpc>
              <a:spcBef>
                <a:spcPct val="40000"/>
              </a:spcBef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Циљ серотерапије: уношење готових антитела у организам ради неутрализације микроорганизама или њихових токсина,</a:t>
            </a:r>
          </a:p>
          <a:p>
            <a:pPr marL="628650" lvl="1" indent="-171450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Примењује се у лечењу: дифтерије, ботулизма, тетануса, гасне гангрене и змијског отрова,</a:t>
            </a:r>
          </a:p>
          <a:p>
            <a:pPr marL="628650" lvl="1" indent="-171450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Опрезност при давању серума анималног порекла (обавезна десензибилизација</a:t>
            </a:r>
            <a:r>
              <a:rPr lang="sr-Cyrl-CS"/>
              <a:t>!</a:t>
            </a:r>
            <a:r>
              <a:rPr lang="sl-SI"/>
              <a:t>). </a:t>
            </a:r>
            <a:endParaRPr lang="en-US"/>
          </a:p>
        </p:txBody>
      </p:sp>
    </p:spTree>
  </p:cSld>
  <p:clrMapOvr>
    <a:masterClrMapping/>
  </p:clrMapOvr>
  <p:transition advTm="34048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3E9D1C73-04D4-4DAB-A72B-2EF134C3C4C4}" type="slidenum">
              <a:rPr lang="en-US"/>
              <a:pPr/>
              <a:t>42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154113" y="1163638"/>
            <a:ext cx="7680325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buFontTx/>
              <a:buAutoNum type="alphaUcPeriod" startAt="2"/>
            </a:pPr>
            <a:r>
              <a:rPr lang="sl-SI" i="1">
                <a:solidFill>
                  <a:srgbClr val="FFFF00"/>
                </a:solidFill>
              </a:rPr>
              <a:t>Симптоматска терапија 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20000"/>
              </a:lnSpc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подразумева примену средстава која ублажују симптоме болести,</a:t>
            </a:r>
          </a:p>
          <a:p>
            <a:pPr marL="628650" lvl="1" indent="-171450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обухвата: снижавање температуре, ублаживање болова, мере против интоксикације и дехидратације организма, ублажавање кашља, психомоторног немира итд. </a:t>
            </a:r>
            <a:endParaRPr lang="sl-SI" b="1" i="1"/>
          </a:p>
          <a:p>
            <a:pPr marL="342900" indent="-342900">
              <a:lnSpc>
                <a:spcPct val="120000"/>
              </a:lnSpc>
            </a:pPr>
            <a:endParaRPr lang="en-US" b="1" i="1"/>
          </a:p>
          <a:p>
            <a:pPr marL="342900" indent="-342900">
              <a:lnSpc>
                <a:spcPct val="120000"/>
              </a:lnSpc>
              <a:buFontTx/>
              <a:buAutoNum type="alphaUcPeriod" startAt="3"/>
            </a:pPr>
            <a:r>
              <a:rPr lang="sl-SI" i="1">
                <a:solidFill>
                  <a:srgbClr val="FFFF00"/>
                </a:solidFill>
              </a:rPr>
              <a:t>Хигијенско-дијететски режим </a:t>
            </a:r>
          </a:p>
          <a:p>
            <a:pPr marL="342900" indent="-342900">
              <a:lnSpc>
                <a:spcPct val="120000"/>
              </a:lnSpc>
            </a:pPr>
            <a:endParaRPr lang="en-US" i="1">
              <a:solidFill>
                <a:srgbClr val="FFFF00"/>
              </a:solidFill>
            </a:endParaRPr>
          </a:p>
          <a:p>
            <a:pPr marL="628650" lvl="1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подразумева одговарајућу негу и исхрану болесника.</a:t>
            </a:r>
            <a:r>
              <a:rPr lang="en-US"/>
              <a:t> </a:t>
            </a:r>
          </a:p>
        </p:txBody>
      </p:sp>
    </p:spTree>
  </p:cSld>
  <p:clrMapOvr>
    <a:masterClrMapping/>
  </p:clrMapOvr>
  <p:transition advTm="33438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59AF82-CE70-4210-A814-7AE195EEC0A2}" type="slidenum">
              <a:rPr lang="en-US"/>
              <a:pPr/>
              <a:t>43</a:t>
            </a:fld>
            <a:endParaRPr lang="en-US"/>
          </a:p>
        </p:txBody>
      </p:sp>
      <p:sp>
        <p:nvSpPr>
          <p:cNvPr id="124932" name="Text Box 4"/>
          <p:cNvSpPr txBox="1">
            <a:spLocks noChangeArrowheads="1"/>
          </p:cNvSpPr>
          <p:nvPr/>
        </p:nvSpPr>
        <p:spPr bwMode="auto">
          <a:xfrm>
            <a:off x="1293813" y="1011238"/>
            <a:ext cx="688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400" b="1">
                <a:solidFill>
                  <a:srgbClr val="FFFF00"/>
                </a:solidFill>
                <a:latin typeface="Arial Rounded MT Bold" pitchFamily="34" charset="0"/>
              </a:rPr>
              <a:t>КЛИНИЧКИ СИНДРОМИ У ИНФЕКТОЛОГИЈИ</a:t>
            </a:r>
            <a:r>
              <a:rPr lang="en-US" sz="2400" b="1">
                <a:solidFill>
                  <a:srgbClr val="FFFF00"/>
                </a:solidFill>
                <a:latin typeface="Arial Rounded MT Bold" pitchFamily="34" charset="0"/>
              </a:rPr>
              <a:t> </a:t>
            </a:r>
          </a:p>
        </p:txBody>
      </p:sp>
      <p:sp>
        <p:nvSpPr>
          <p:cNvPr id="124933" name="Rectangle 5"/>
          <p:cNvSpPr>
            <a:spLocks noChangeArrowheads="1"/>
          </p:cNvSpPr>
          <p:nvPr/>
        </p:nvSpPr>
        <p:spPr bwMode="auto">
          <a:xfrm>
            <a:off x="1268413" y="1970088"/>
            <a:ext cx="32496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Cyrl-CS" b="1">
                <a:solidFill>
                  <a:srgbClr val="FFFF00"/>
                </a:solidFill>
              </a:rPr>
              <a:t>ИНФЕКТ</a:t>
            </a:r>
            <a:r>
              <a:rPr lang="en-US" b="1">
                <a:solidFill>
                  <a:srgbClr val="FFFF00"/>
                </a:solidFill>
              </a:rPr>
              <a:t>В</a:t>
            </a:r>
            <a:r>
              <a:rPr lang="sr-Cyrl-CS" b="1">
                <a:solidFill>
                  <a:srgbClr val="FFFF00"/>
                </a:solidFill>
              </a:rPr>
              <a:t>НИ СИНДРОМ</a:t>
            </a:r>
            <a:r>
              <a:rPr lang="en-US" b="1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24934" name="Text Box 6"/>
          <p:cNvSpPr txBox="1">
            <a:spLocks noChangeArrowheads="1"/>
          </p:cNvSpPr>
          <p:nvPr/>
        </p:nvSpPr>
        <p:spPr bwMode="auto">
          <a:xfrm>
            <a:off x="1039813" y="2776538"/>
            <a:ext cx="7756525" cy="22367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40000"/>
              </a:lnSpc>
              <a:spcBef>
                <a:spcPct val="50000"/>
              </a:spcBef>
            </a:pPr>
            <a:r>
              <a:rPr lang="sr-Cyrl-CS" i="1">
                <a:solidFill>
                  <a:srgbClr val="FFFF66"/>
                </a:solidFill>
              </a:rPr>
              <a:t>Дефиниција</a:t>
            </a:r>
            <a:r>
              <a:rPr lang="sr-Cyrl-CS">
                <a:solidFill>
                  <a:srgbClr val="FFFF66"/>
                </a:solidFill>
              </a:rPr>
              <a:t>:</a:t>
            </a:r>
            <a:r>
              <a:rPr lang="sr-Cyrl-CS"/>
              <a:t> Инфективни синдром представља скуп неспецифичних симптома, праћених поремећајем оп</a:t>
            </a:r>
            <a:r>
              <a:rPr lang="sr-Latn-CS"/>
              <a:t>ш</a:t>
            </a:r>
            <a:r>
              <a:rPr lang="sr-Cyrl-CS"/>
              <a:t>тег стања болесника, који се јављају на почетку већине инфективних болести, као неспецифичан одговор организма на дејство микроорганизама или њихових тоскина.</a:t>
            </a:r>
            <a:endParaRPr lang="en-US"/>
          </a:p>
        </p:txBody>
      </p:sp>
    </p:spTree>
  </p:cSld>
  <p:clrMapOvr>
    <a:masterClrMapping/>
  </p:clrMapOvr>
  <p:transition advTm="21038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B64EA-9B6F-4E0B-8CFB-F1FC597496CC}" type="slidenum">
              <a:rPr lang="en-US"/>
              <a:pPr/>
              <a:t>44</a:t>
            </a:fld>
            <a:endParaRPr lang="en-US"/>
          </a:p>
        </p:txBody>
      </p:sp>
      <p:sp>
        <p:nvSpPr>
          <p:cNvPr id="147458" name="Text Box 2"/>
          <p:cNvSpPr txBox="1">
            <a:spLocks noChangeArrowheads="1"/>
          </p:cNvSpPr>
          <p:nvPr/>
        </p:nvSpPr>
        <p:spPr bwMode="auto">
          <a:xfrm>
            <a:off x="1192213" y="1163638"/>
            <a:ext cx="7181850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39725" indent="-254000">
              <a:lnSpc>
                <a:spcPct val="150000"/>
              </a:lnSpc>
            </a:pPr>
            <a:r>
              <a:rPr lang="sr-Cyrl-CS" b="1">
                <a:solidFill>
                  <a:srgbClr val="FFFF00"/>
                </a:solidFill>
              </a:rPr>
              <a:t>Инфективни синдром:</a:t>
            </a:r>
            <a:endParaRPr lang="sr-Cyrl-CS">
              <a:solidFill>
                <a:srgbClr val="FFFF00"/>
              </a:solidFill>
            </a:endParaRPr>
          </a:p>
          <a:p>
            <a:pPr marL="339725" indent="-254000">
              <a:lnSpc>
                <a:spcPct val="150000"/>
              </a:lnSpc>
            </a:pPr>
            <a:endParaRPr lang="en-US"/>
          </a:p>
          <a:p>
            <a:pPr marL="339725" indent="-25400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повишена телесна температура,</a:t>
            </a:r>
          </a:p>
          <a:p>
            <a:pPr marL="339725" indent="-25400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грозница,</a:t>
            </a:r>
          </a:p>
          <a:p>
            <a:pPr marL="339725" indent="-25400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знојење,</a:t>
            </a:r>
          </a:p>
          <a:p>
            <a:pPr marL="339725" indent="-25400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главобоља, </a:t>
            </a:r>
          </a:p>
          <a:p>
            <a:pPr marL="339725" indent="-25400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малаксалост,</a:t>
            </a:r>
          </a:p>
          <a:p>
            <a:pPr marL="339725" indent="-25400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губитак апетита,</a:t>
            </a:r>
          </a:p>
          <a:p>
            <a:pPr marL="339725" indent="-25400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болови у ми</a:t>
            </a:r>
            <a:r>
              <a:rPr lang="sr-Latn-CS"/>
              <a:t>ш</a:t>
            </a:r>
            <a:r>
              <a:rPr lang="sr-Cyrl-CS"/>
              <a:t>ићима и зглобовима.</a:t>
            </a:r>
            <a:endParaRPr lang="en-US"/>
          </a:p>
        </p:txBody>
      </p:sp>
    </p:spTree>
  </p:cSld>
  <p:clrMapOvr>
    <a:masterClrMapping/>
  </p:clrMapOvr>
  <p:transition advTm="1828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1B1176-9EA8-4E5A-A30C-CB5F00BC06E4}" type="slidenum">
              <a:rPr lang="en-US"/>
              <a:pPr/>
              <a:t>45</a:t>
            </a:fld>
            <a:endParaRPr lang="en-US"/>
          </a:p>
        </p:txBody>
      </p:sp>
      <p:sp>
        <p:nvSpPr>
          <p:cNvPr id="150530" name="Rectangle 2"/>
          <p:cNvSpPr>
            <a:spLocks noChangeArrowheads="1"/>
          </p:cNvSpPr>
          <p:nvPr/>
        </p:nvSpPr>
        <p:spPr bwMode="auto">
          <a:xfrm>
            <a:off x="1192213" y="1085850"/>
            <a:ext cx="35385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Cyrl-CS" b="1">
                <a:solidFill>
                  <a:srgbClr val="FFFF00"/>
                </a:solidFill>
              </a:rPr>
              <a:t>МЕНИНГЕАЛНИ СИНДРОМ</a:t>
            </a:r>
          </a:p>
        </p:txBody>
      </p:sp>
      <p:sp>
        <p:nvSpPr>
          <p:cNvPr id="150531" name="Text Box 3"/>
          <p:cNvSpPr txBox="1">
            <a:spLocks noChangeArrowheads="1"/>
          </p:cNvSpPr>
          <p:nvPr/>
        </p:nvSpPr>
        <p:spPr bwMode="auto">
          <a:xfrm>
            <a:off x="1001713" y="1816100"/>
            <a:ext cx="7410450" cy="406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sr-Cyrl-CS" i="1">
                <a:solidFill>
                  <a:srgbClr val="FFFF66"/>
                </a:solidFill>
              </a:rPr>
              <a:t>Дефиниција:</a:t>
            </a:r>
            <a:r>
              <a:rPr lang="sr-Cyrl-CS"/>
              <a:t> Менингелани синдром представља скуп симптома и знакова који настају као резултат повишеног интракранијумског притиска.</a:t>
            </a:r>
          </a:p>
          <a:p>
            <a:pPr marL="627063" lvl="1" indent="-22225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Нормална вре</a:t>
            </a:r>
            <a:r>
              <a:rPr lang="sr-Latn-CS"/>
              <a:t>дн</a:t>
            </a:r>
            <a:r>
              <a:rPr lang="sr-Cyrl-CS"/>
              <a:t>ост интракранијумског притиска код одраслих износи 70-100 </a:t>
            </a:r>
            <a:r>
              <a:rPr lang="sr-Latn-CS"/>
              <a:t>cm </a:t>
            </a:r>
            <a:r>
              <a:rPr lang="sr-Cyrl-CS"/>
              <a:t>воденог стуба</a:t>
            </a:r>
            <a:r>
              <a:rPr lang="sr-Latn-CS"/>
              <a:t>,</a:t>
            </a:r>
            <a:endParaRPr lang="sr-Cyrl-CS"/>
          </a:p>
          <a:p>
            <a:pPr marL="627063" lvl="1" indent="-22225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У физиолошким условима, константне вредности интракранијумског притиска обезбеђују:</a:t>
            </a:r>
            <a:endParaRPr lang="en-US"/>
          </a:p>
          <a:p>
            <a:pPr lvl="2">
              <a:lnSpc>
                <a:spcPct val="130000"/>
              </a:lnSpc>
            </a:pPr>
            <a:r>
              <a:rPr lang="sr-Cyrl-CS"/>
              <a:t>1. </a:t>
            </a:r>
            <a:r>
              <a:rPr lang="sr-Latn-CS"/>
              <a:t>З</a:t>
            </a:r>
            <a:r>
              <a:rPr lang="sr-Cyrl-CS"/>
              <a:t>апремина цереброспиналне течности (150 </a:t>
            </a:r>
            <a:r>
              <a:rPr lang="sr-Latn-CS"/>
              <a:t>ml</a:t>
            </a:r>
            <a:r>
              <a:rPr lang="sr-Cyrl-CS"/>
              <a:t>),</a:t>
            </a:r>
          </a:p>
          <a:p>
            <a:pPr lvl="2">
              <a:lnSpc>
                <a:spcPct val="130000"/>
              </a:lnSpc>
            </a:pPr>
            <a:r>
              <a:rPr lang="sr-Cyrl-CS"/>
              <a:t>2. </a:t>
            </a:r>
            <a:r>
              <a:rPr lang="sr-Latn-CS"/>
              <a:t>З</a:t>
            </a:r>
            <a:r>
              <a:rPr lang="sr-Cyrl-CS"/>
              <a:t>апремина мозга (око 1400 </a:t>
            </a:r>
            <a:r>
              <a:rPr lang="sr-Latn-CS"/>
              <a:t>ml</a:t>
            </a:r>
            <a:r>
              <a:rPr lang="sr-Cyrl-CS"/>
              <a:t>) и</a:t>
            </a:r>
          </a:p>
          <a:p>
            <a:pPr lvl="2">
              <a:lnSpc>
                <a:spcPct val="130000"/>
              </a:lnSpc>
            </a:pPr>
            <a:r>
              <a:rPr lang="sr-Cyrl-CS"/>
              <a:t>3. </a:t>
            </a:r>
            <a:r>
              <a:rPr lang="sr-Latn-CS"/>
              <a:t>И</a:t>
            </a:r>
            <a:r>
              <a:rPr lang="sr-Cyrl-CS"/>
              <a:t>нтракранијумски крвни волумен (око 75 </a:t>
            </a:r>
            <a:r>
              <a:rPr lang="sr-Latn-CS"/>
              <a:t>ml</a:t>
            </a:r>
            <a:r>
              <a:rPr lang="sr-Cyrl-CS"/>
              <a:t>)</a:t>
            </a:r>
            <a:r>
              <a:rPr lang="sr-Latn-CS"/>
              <a:t>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58F2D0-B3EE-4C18-AED4-AF3761D739A5}" type="slidenum">
              <a:rPr lang="en-US"/>
              <a:pPr/>
              <a:t>46</a:t>
            </a:fld>
            <a:endParaRPr lang="en-US"/>
          </a:p>
        </p:txBody>
      </p:sp>
      <p:sp>
        <p:nvSpPr>
          <p:cNvPr id="148482" name="Text Box 2"/>
          <p:cNvSpPr txBox="1">
            <a:spLocks noChangeArrowheads="1"/>
          </p:cNvSpPr>
          <p:nvPr/>
        </p:nvSpPr>
        <p:spPr bwMode="auto">
          <a:xfrm>
            <a:off x="1192213" y="1123950"/>
            <a:ext cx="63373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169863">
              <a:lnSpc>
                <a:spcPct val="130000"/>
              </a:lnSpc>
            </a:pPr>
            <a:r>
              <a:rPr lang="sr-Cyrl-CS" b="1" i="1">
                <a:solidFill>
                  <a:srgbClr val="FFFF00"/>
                </a:solidFill>
              </a:rPr>
              <a:t>Етиологија менингеланог синдрома</a:t>
            </a:r>
            <a:r>
              <a:rPr lang="sr-Cyrl-CS" i="1">
                <a:solidFill>
                  <a:srgbClr val="FFFF00"/>
                </a:solidFill>
              </a:rPr>
              <a:t>:</a:t>
            </a:r>
            <a:endParaRPr lang="sr-Cyrl-CS">
              <a:solidFill>
                <a:srgbClr val="FFFF00"/>
              </a:solidFill>
            </a:endParaRPr>
          </a:p>
          <a:p>
            <a:pPr indent="169863">
              <a:lnSpc>
                <a:spcPct val="130000"/>
              </a:lnSpc>
            </a:pPr>
            <a:endParaRPr lang="en-US">
              <a:solidFill>
                <a:srgbClr val="FFFF00"/>
              </a:solidFill>
            </a:endParaRPr>
          </a:p>
          <a:p>
            <a:pPr indent="16986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менингитиси,</a:t>
            </a:r>
          </a:p>
          <a:p>
            <a:pPr indent="16986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енцефалитиси,</a:t>
            </a:r>
          </a:p>
          <a:p>
            <a:pPr indent="16986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тумори мозга,</a:t>
            </a:r>
          </a:p>
          <a:p>
            <a:pPr indent="16986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мождана крварења,</a:t>
            </a:r>
          </a:p>
          <a:p>
            <a:pPr indent="16986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апсцес мозга,</a:t>
            </a:r>
          </a:p>
          <a:p>
            <a:pPr indent="16986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цисте мозга,</a:t>
            </a:r>
          </a:p>
          <a:p>
            <a:pPr indent="16986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анеуризме крвних судова мозга,</a:t>
            </a:r>
          </a:p>
          <a:p>
            <a:pPr indent="16986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повреде главе,</a:t>
            </a:r>
          </a:p>
          <a:p>
            <a:pPr indent="16986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менингизам</a:t>
            </a:r>
            <a:r>
              <a:rPr lang="sr-Latn-CS"/>
              <a:t>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1A153C-40A2-49D3-B868-0A22D6C765F9}" type="slidenum">
              <a:rPr lang="en-US"/>
              <a:pPr/>
              <a:t>47</a:t>
            </a:fld>
            <a:endParaRPr lang="en-US"/>
          </a:p>
        </p:txBody>
      </p:sp>
      <p:sp>
        <p:nvSpPr>
          <p:cNvPr id="149506" name="Text Box 2"/>
          <p:cNvSpPr txBox="1">
            <a:spLocks noChangeArrowheads="1"/>
          </p:cNvSpPr>
          <p:nvPr/>
        </p:nvSpPr>
        <p:spPr bwMode="auto">
          <a:xfrm>
            <a:off x="1116013" y="1930400"/>
            <a:ext cx="7758112" cy="363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69863" indent="-169863">
              <a:lnSpc>
                <a:spcPct val="140000"/>
              </a:lnSpc>
              <a:spcAft>
                <a:spcPct val="4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Последице повишења интракранијумског притиска су смањење можданог перфузионог притиска (МПП), хипоксија мозга и неуронско оштећење</a:t>
            </a:r>
            <a:r>
              <a:rPr lang="sr-Latn-CS"/>
              <a:t>,</a:t>
            </a:r>
            <a:endParaRPr lang="sr-Cyrl-CS"/>
          </a:p>
          <a:p>
            <a:pPr marL="169863" indent="-169863">
              <a:lnSpc>
                <a:spcPct val="140000"/>
              </a:lnSpc>
              <a:spcAft>
                <a:spcPct val="4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Менингелани симптоми и знаци настају услед повишеног интракранијумског и интраспиналног притиска на мозак,  предње и задње коренове кичмене мождине (одбрамбени рефле</a:t>
            </a:r>
            <a:r>
              <a:rPr lang="sr-Latn-CS"/>
              <a:t>кс</a:t>
            </a:r>
            <a:r>
              <a:rPr lang="sr-Cyrl-CS"/>
              <a:t>и на додатно повишење интракранијумског и интраспиналног притиска).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94FC01-78EC-4110-97C3-07A0E747516E}" type="slidenum">
              <a:rPr lang="en-US"/>
              <a:pPr/>
              <a:t>48</a:t>
            </a:fld>
            <a:endParaRPr lang="en-US"/>
          </a:p>
        </p:txBody>
      </p:sp>
      <p:sp>
        <p:nvSpPr>
          <p:cNvPr id="151554" name="Text Box 2"/>
          <p:cNvSpPr txBox="1">
            <a:spLocks noChangeArrowheads="1"/>
          </p:cNvSpPr>
          <p:nvPr/>
        </p:nvSpPr>
        <p:spPr bwMode="auto">
          <a:xfrm>
            <a:off x="1001713" y="5310188"/>
            <a:ext cx="7680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sr-Cyrl-CS"/>
              <a:t>Присуство менингеланих симптома и знакова је индикација за </a:t>
            </a:r>
            <a:r>
              <a:rPr lang="sr-Cyrl-CS" b="1" i="1">
                <a:solidFill>
                  <a:srgbClr val="FFFF66"/>
                </a:solidFill>
              </a:rPr>
              <a:t>лумбалну пункцију.</a:t>
            </a:r>
            <a:endParaRPr lang="en-US" b="1" i="1">
              <a:solidFill>
                <a:srgbClr val="FFFF66"/>
              </a:solidFill>
            </a:endParaRPr>
          </a:p>
        </p:txBody>
      </p:sp>
      <p:graphicFrame>
        <p:nvGraphicFramePr>
          <p:cNvPr id="151589" name="Group 37"/>
          <p:cNvGraphicFramePr>
            <a:graphicFrameLocks noGrp="1"/>
          </p:cNvGraphicFramePr>
          <p:nvPr>
            <p:ph/>
          </p:nvPr>
        </p:nvGraphicFramePr>
        <p:xfrm>
          <a:off x="1039813" y="1085850"/>
          <a:ext cx="7608887" cy="3363913"/>
        </p:xfrm>
        <a:graphic>
          <a:graphicData uri="http://schemas.openxmlformats.org/drawingml/2006/table">
            <a:tbl>
              <a:tblPr/>
              <a:tblGrid>
                <a:gridCol w="3803650"/>
                <a:gridCol w="3805237"/>
              </a:tblGrid>
              <a:tr h="773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 Unicode MS" pitchFamily="34" charset="-128"/>
                        </a:rPr>
                        <a:t>Менингеални симптоми</a:t>
                      </a:r>
                      <a:endParaRPr kumimoji="0" lang="en-US" sz="2400" b="1" i="1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 Unicode MS" pitchFamily="34" charset="-128"/>
                        </a:rPr>
                        <a:t>Менингелани знаци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Unicode MS" pitchFamily="34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2863">
                <a:tc>
                  <a:txBody>
                    <a:bodyPr/>
                    <a:lstStyle/>
                    <a:p>
                      <a:pPr marL="234950" marR="0" lvl="0" indent="-23495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sr-Cyrl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главобоља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</a:t>
                      </a:r>
                    </a:p>
                    <a:p>
                      <a:pPr marL="234950" marR="0" lvl="0" indent="-23495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sr-Cyrl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повраћање,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234950" marR="0" lvl="0" indent="-23495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sr-Cyrl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Опстипација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укочен врат,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Кернигов знак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</a:t>
                      </a:r>
                      <a:endParaRPr kumimoji="0" lang="sr-Cyrl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Бружински (горњи и доњи)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</a:t>
                      </a:r>
                      <a:endParaRPr kumimoji="0" lang="sr-Cyrl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Вујићев знак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</a:t>
                      </a:r>
                      <a:endParaRPr kumimoji="0" lang="sr-Cyrl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менингелани положај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</a:t>
                      </a:r>
                      <a:endParaRPr kumimoji="0" lang="sr-Cyrl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напета фонтанела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D73A3D-B4EB-49B6-8D72-7B6F29163E94}" type="slidenum">
              <a:rPr lang="en-US"/>
              <a:pPr/>
              <a:t>49</a:t>
            </a:fld>
            <a:endParaRPr lang="en-US"/>
          </a:p>
        </p:txBody>
      </p:sp>
      <p:sp>
        <p:nvSpPr>
          <p:cNvPr id="152578" name="Rectangle 2"/>
          <p:cNvSpPr>
            <a:spLocks noChangeArrowheads="1"/>
          </p:cNvSpPr>
          <p:nvPr/>
        </p:nvSpPr>
        <p:spPr bwMode="auto">
          <a:xfrm>
            <a:off x="1384300" y="1163638"/>
            <a:ext cx="2676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sr-Cyrl-CS" b="1">
                <a:solidFill>
                  <a:srgbClr val="FFFF00"/>
                </a:solidFill>
              </a:rPr>
              <a:t>ОСИПНИ СИНДРОМ</a:t>
            </a:r>
          </a:p>
        </p:txBody>
      </p:sp>
      <p:sp>
        <p:nvSpPr>
          <p:cNvPr id="152579" name="Text Box 3"/>
          <p:cNvSpPr txBox="1">
            <a:spLocks noChangeArrowheads="1"/>
          </p:cNvSpPr>
          <p:nvPr/>
        </p:nvSpPr>
        <p:spPr bwMode="auto">
          <a:xfrm>
            <a:off x="1154113" y="2122488"/>
            <a:ext cx="7527925" cy="2171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70000"/>
              </a:lnSpc>
              <a:spcBef>
                <a:spcPct val="50000"/>
              </a:spcBef>
            </a:pPr>
            <a:r>
              <a:rPr lang="sr-Cyrl-CS" i="1">
                <a:solidFill>
                  <a:srgbClr val="FFFF66"/>
                </a:solidFill>
              </a:rPr>
              <a:t>Дефиниција</a:t>
            </a:r>
            <a:r>
              <a:rPr lang="sr-Cyrl-CS">
                <a:solidFill>
                  <a:srgbClr val="FFFF66"/>
                </a:solidFill>
              </a:rPr>
              <a:t>:</a:t>
            </a:r>
            <a:r>
              <a:rPr lang="sr-Cyrl-CS"/>
              <a:t> Под оспом (егзантемом) подразумевамо промене које се јављају на кожи целог тела или већег дела тела, док под енантемом подразумевамо промене на слузницама.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E4B2FE60-FF2B-4EC1-87CB-481613B4735B}" type="slidenum">
              <a:rPr lang="en-US"/>
              <a:pPr/>
              <a:t>5</a:t>
            </a:fld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1676400" y="503238"/>
            <a:ext cx="3071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sz="2400">
                <a:solidFill>
                  <a:srgbClr val="FFFF00"/>
                </a:solidFill>
                <a:latin typeface="Arial Rounded MT Bold" pitchFamily="34" charset="0"/>
              </a:rPr>
              <a:t>Инфективна болест</a:t>
            </a:r>
            <a:r>
              <a:rPr lang="en-US" sz="2400">
                <a:solidFill>
                  <a:srgbClr val="FFFF00"/>
                </a:solidFill>
                <a:latin typeface="Arial Rounded MT Bold" pitchFamily="34" charset="0"/>
              </a:rPr>
              <a:t> </a:t>
            </a:r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1295400" y="1295400"/>
            <a:ext cx="1833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b="1" i="1">
                <a:solidFill>
                  <a:srgbClr val="FFFF00"/>
                </a:solidFill>
                <a:latin typeface="Comic Sans MS" pitchFamily="66" charset="0"/>
              </a:rPr>
              <a:t>Дефиниција</a:t>
            </a:r>
            <a:r>
              <a:rPr lang="en-US" i="1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1219200" y="1981200"/>
            <a:ext cx="7769225" cy="360997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40000"/>
              </a:lnSpc>
              <a:spcBef>
                <a:spcPct val="30000"/>
              </a:spcBef>
            </a:pPr>
            <a:r>
              <a:rPr lang="sr-Latn-CS">
                <a:solidFill>
                  <a:schemeClr val="hlink"/>
                </a:solidFill>
              </a:rPr>
              <a:t>Инфективна болест настаје ако је инфективни агенс, после продора у организам, успео да превазиђе механизме неспецифичне и специфичне заштите и својим дејством проузроковао поремећај грађе и/или функције органа у организму.</a:t>
            </a:r>
          </a:p>
          <a:p>
            <a:pPr>
              <a:lnSpc>
                <a:spcPct val="140000"/>
              </a:lnSpc>
              <a:spcBef>
                <a:spcPct val="30000"/>
              </a:spcBef>
            </a:pPr>
            <a:r>
              <a:rPr lang="sr-Latn-CS">
                <a:solidFill>
                  <a:schemeClr val="hlink"/>
                </a:solidFill>
              </a:rPr>
              <a:t>Према томе, инфективна болест представља крајњи степен инфекције који резултира субјективним и објективним симптомима.</a:t>
            </a:r>
            <a:r>
              <a:rPr lang="en-US">
                <a:solidFill>
                  <a:schemeClr val="hlink"/>
                </a:solidFill>
              </a:rPr>
              <a:t> </a:t>
            </a:r>
          </a:p>
        </p:txBody>
      </p:sp>
      <p:graphicFrame>
        <p:nvGraphicFramePr>
          <p:cNvPr id="96261" name="Object 5"/>
          <p:cNvGraphicFramePr>
            <a:graphicFrameLocks noChangeAspect="1"/>
          </p:cNvGraphicFramePr>
          <p:nvPr/>
        </p:nvGraphicFramePr>
        <p:xfrm>
          <a:off x="1268413" y="5656263"/>
          <a:ext cx="7634287" cy="823912"/>
        </p:xfrm>
        <a:graphic>
          <a:graphicData uri="http://schemas.openxmlformats.org/presentationml/2006/ole">
            <p:oleObj spid="_x0000_s96261" name="Equation" r:id="rId3" imgW="3860640" imgH="419040" progId="">
              <p:embed/>
            </p:oleObj>
          </a:graphicData>
        </a:graphic>
      </p:graphicFrame>
    </p:spTree>
  </p:cSld>
  <p:clrMapOvr>
    <a:masterClrMapping/>
  </p:clrMapOvr>
  <p:transition advTm="66768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9312DA-DDCF-4DCC-9CA4-3F2BD2B4D679}" type="slidenum">
              <a:rPr lang="en-US"/>
              <a:pPr/>
              <a:t>50</a:t>
            </a:fld>
            <a:endParaRPr lang="en-US"/>
          </a:p>
        </p:txBody>
      </p:sp>
      <p:sp>
        <p:nvSpPr>
          <p:cNvPr id="146434" name="Text Box 2"/>
          <p:cNvSpPr txBox="1">
            <a:spLocks noChangeArrowheads="1"/>
          </p:cNvSpPr>
          <p:nvPr/>
        </p:nvSpPr>
        <p:spPr bwMode="auto">
          <a:xfrm>
            <a:off x="1460500" y="1009650"/>
            <a:ext cx="5376863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sr-Cyrl-CS" b="1" i="1">
                <a:solidFill>
                  <a:srgbClr val="FFFF66"/>
                </a:solidFill>
              </a:rPr>
              <a:t>Карактеристике оспе:</a:t>
            </a:r>
            <a:endParaRPr lang="en-US" b="1" i="1">
              <a:solidFill>
                <a:srgbClr val="FFFF66"/>
              </a:solidFill>
            </a:endParaRPr>
          </a:p>
          <a:p>
            <a:pPr marL="342900" indent="-342900">
              <a:lnSpc>
                <a:spcPct val="120000"/>
              </a:lnSpc>
            </a:pPr>
            <a:endParaRPr lang="sr-Cyrl-CS">
              <a:solidFill>
                <a:srgbClr val="FFFF66"/>
              </a:solidFill>
            </a:endParaRPr>
          </a:p>
          <a:p>
            <a:pPr marL="342900" indent="-342900">
              <a:lnSpc>
                <a:spcPct val="120000"/>
              </a:lnSpc>
              <a:buFontTx/>
              <a:buAutoNum type="alphaLcPeriod"/>
            </a:pPr>
            <a:r>
              <a:rPr lang="sr-Cyrl-CS"/>
              <a:t>време избијања оспе,</a:t>
            </a:r>
          </a:p>
          <a:p>
            <a:pPr marL="342900" indent="-342900">
              <a:lnSpc>
                <a:spcPct val="120000"/>
              </a:lnSpc>
              <a:buFontTx/>
              <a:buAutoNum type="alphaLcPeriod"/>
            </a:pPr>
            <a:r>
              <a:rPr lang="sr-Latn-CS"/>
              <a:t>л</a:t>
            </a:r>
            <a:r>
              <a:rPr lang="sr-Cyrl-CS"/>
              <a:t>окализација</a:t>
            </a:r>
            <a:r>
              <a:rPr lang="sr-Latn-CS"/>
              <a:t>,</a:t>
            </a:r>
            <a:r>
              <a:rPr lang="sr-Cyrl-CS"/>
              <a:t> </a:t>
            </a:r>
          </a:p>
          <a:p>
            <a:pPr marL="342900" indent="-342900">
              <a:lnSpc>
                <a:spcPct val="120000"/>
              </a:lnSpc>
              <a:buFontTx/>
              <a:buAutoNum type="alphaLcPeriod"/>
            </a:pPr>
            <a:r>
              <a:rPr lang="sr-Cyrl-CS"/>
              <a:t>начин ширења,</a:t>
            </a:r>
          </a:p>
          <a:p>
            <a:pPr marL="342900" indent="-342900">
              <a:lnSpc>
                <a:spcPct val="120000"/>
              </a:lnSpc>
              <a:buFontTx/>
              <a:buAutoNum type="alphaLcPeriod"/>
            </a:pPr>
            <a:r>
              <a:rPr lang="sr-Latn-CS"/>
              <a:t>м</a:t>
            </a:r>
            <a:r>
              <a:rPr lang="sr-Cyrl-CS"/>
              <a:t>орфологија</a:t>
            </a:r>
            <a:r>
              <a:rPr lang="sr-Latn-CS"/>
              <a:t>:</a:t>
            </a:r>
            <a:endParaRPr lang="sr-Cyrl-CS"/>
          </a:p>
          <a:p>
            <a:pPr marL="800100" lvl="1" indent="-34290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м</a:t>
            </a:r>
            <a:r>
              <a:rPr lang="sr-Cyrl-CS"/>
              <a:t>акула</a:t>
            </a:r>
            <a:r>
              <a:rPr lang="sr-Latn-CS"/>
              <a:t>,</a:t>
            </a:r>
            <a:endParaRPr lang="sr-Cyrl-CS"/>
          </a:p>
          <a:p>
            <a:pPr marL="800100" lvl="1" indent="-34290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п</a:t>
            </a:r>
            <a:r>
              <a:rPr lang="sr-Cyrl-CS"/>
              <a:t>апула</a:t>
            </a:r>
            <a:r>
              <a:rPr lang="sr-Latn-CS"/>
              <a:t>,</a:t>
            </a:r>
            <a:endParaRPr lang="sr-Cyrl-CS"/>
          </a:p>
          <a:p>
            <a:pPr marL="800100" lvl="1" indent="-34290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везикула,</a:t>
            </a:r>
          </a:p>
          <a:p>
            <a:pPr marL="800100" lvl="1" indent="-34290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пустула, </a:t>
            </a:r>
            <a:endParaRPr lang="en-US"/>
          </a:p>
          <a:p>
            <a:pPr marL="800100" lvl="1" indent="-34290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круста,</a:t>
            </a:r>
          </a:p>
          <a:p>
            <a:pPr marL="800100" lvl="1" indent="-34290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петехија,</a:t>
            </a:r>
          </a:p>
          <a:p>
            <a:pPr marL="800100" lvl="1" indent="-34290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пурпура,</a:t>
            </a:r>
          </a:p>
          <a:p>
            <a:pPr marL="800100" lvl="1" indent="-34290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екхимоза.</a:t>
            </a:r>
          </a:p>
          <a:p>
            <a:pPr marL="342900" indent="-342900">
              <a:lnSpc>
                <a:spcPct val="120000"/>
              </a:lnSpc>
              <a:buFontTx/>
              <a:buAutoNum type="alphaLcPeriod" startAt="5"/>
            </a:pPr>
            <a:r>
              <a:rPr lang="sr-Cyrl-CS"/>
              <a:t>еволуција оспе</a:t>
            </a:r>
            <a:r>
              <a:rPr lang="sr-Latn-CS"/>
              <a:t>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5CF07-2994-47DA-9C9F-0ADBF8DF3579}" type="slidenum">
              <a:rPr lang="en-US"/>
              <a:pPr/>
              <a:t>51</a:t>
            </a:fld>
            <a:endParaRPr lang="en-US"/>
          </a:p>
        </p:txBody>
      </p:sp>
      <p:sp>
        <p:nvSpPr>
          <p:cNvPr id="145410" name="Text Box 2"/>
          <p:cNvSpPr txBox="1">
            <a:spLocks noChangeArrowheads="1"/>
          </p:cNvSpPr>
          <p:nvPr/>
        </p:nvSpPr>
        <p:spPr bwMode="auto">
          <a:xfrm>
            <a:off x="1154113" y="1239838"/>
            <a:ext cx="7181850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4950" indent="-234950">
              <a:lnSpc>
                <a:spcPct val="150000"/>
              </a:lnSpc>
            </a:pPr>
            <a:r>
              <a:rPr lang="sr-Cyrl-CS" b="1" i="1">
                <a:solidFill>
                  <a:srgbClr val="FFFF66"/>
                </a:solidFill>
              </a:rPr>
              <a:t>Болести у којима се оспа јавља као обавезан знак</a:t>
            </a:r>
            <a:endParaRPr lang="sr-Cyrl-CS">
              <a:solidFill>
                <a:srgbClr val="FFFF66"/>
              </a:solidFill>
            </a:endParaRPr>
          </a:p>
          <a:p>
            <a:pPr marL="234950" indent="-234950">
              <a:lnSpc>
                <a:spcPct val="150000"/>
              </a:lnSpc>
            </a:pPr>
            <a:endParaRPr lang="en-US">
              <a:solidFill>
                <a:srgbClr val="FFFF66"/>
              </a:solidFill>
            </a:endParaRP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рубела,</a:t>
            </a: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морбили,</a:t>
            </a: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варичела,</a:t>
            </a: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шарлах,</a:t>
            </a: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инфективни еритем,</a:t>
            </a: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егзантема субитум,</a:t>
            </a: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херпес зостер.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B7330A-B44A-40EE-8878-852EA632FE1C}" type="slidenum">
              <a:rPr lang="en-US"/>
              <a:pPr/>
              <a:t>52</a:t>
            </a:fld>
            <a:endParaRPr lang="en-US"/>
          </a:p>
        </p:txBody>
      </p:sp>
      <p:sp>
        <p:nvSpPr>
          <p:cNvPr id="144386" name="Text Box 2"/>
          <p:cNvSpPr txBox="1">
            <a:spLocks noChangeArrowheads="1"/>
          </p:cNvSpPr>
          <p:nvPr/>
        </p:nvSpPr>
        <p:spPr bwMode="auto">
          <a:xfrm>
            <a:off x="1230313" y="1239838"/>
            <a:ext cx="7412037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4950" indent="-234950">
              <a:lnSpc>
                <a:spcPct val="150000"/>
              </a:lnSpc>
            </a:pPr>
            <a:r>
              <a:rPr lang="sr-Cyrl-CS" b="1" i="1">
                <a:solidFill>
                  <a:srgbClr val="FFFF66"/>
                </a:solidFill>
              </a:rPr>
              <a:t>Болести у којима се оспа јавља као необавезан знак</a:t>
            </a:r>
            <a:endParaRPr lang="sr-Cyrl-CS">
              <a:solidFill>
                <a:srgbClr val="FFFF66"/>
              </a:solidFill>
            </a:endParaRPr>
          </a:p>
          <a:p>
            <a:pPr marL="234950" indent="-234950">
              <a:lnSpc>
                <a:spcPct val="150000"/>
              </a:lnSpc>
            </a:pPr>
            <a:endParaRPr lang="en-US"/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лептоспирозе,</a:t>
            </a: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инфективна мононуклеоза,</a:t>
            </a: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ентеровирозе,</a:t>
            </a: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аденовирозе,</a:t>
            </a: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менингококна болест,</a:t>
            </a: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сепса и сл.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ABAB63-9637-45B4-9D4C-68A7DDA7BEFD}" type="slidenum">
              <a:rPr lang="en-US"/>
              <a:pPr/>
              <a:t>53</a:t>
            </a:fld>
            <a:endParaRPr lang="en-US"/>
          </a:p>
        </p:txBody>
      </p:sp>
      <p:sp>
        <p:nvSpPr>
          <p:cNvPr id="143362" name="Rectangle 2"/>
          <p:cNvSpPr>
            <a:spLocks noChangeArrowheads="1"/>
          </p:cNvSpPr>
          <p:nvPr/>
        </p:nvSpPr>
        <p:spPr bwMode="auto">
          <a:xfrm>
            <a:off x="1422400" y="1163638"/>
            <a:ext cx="42846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sr-Cyrl-CS" b="1">
                <a:solidFill>
                  <a:srgbClr val="FFFF00"/>
                </a:solidFill>
              </a:rPr>
              <a:t>СИНДРОМ ЛИМФАДЕНОПАТИЈЕ</a:t>
            </a:r>
          </a:p>
        </p:txBody>
      </p:sp>
      <p:sp>
        <p:nvSpPr>
          <p:cNvPr id="143363" name="Text Box 3"/>
          <p:cNvSpPr txBox="1">
            <a:spLocks noChangeArrowheads="1"/>
          </p:cNvSpPr>
          <p:nvPr/>
        </p:nvSpPr>
        <p:spPr bwMode="auto">
          <a:xfrm>
            <a:off x="1116013" y="2046288"/>
            <a:ext cx="7604125" cy="406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4950" indent="-234950">
              <a:lnSpc>
                <a:spcPct val="130000"/>
              </a:lnSpc>
            </a:pPr>
            <a:r>
              <a:rPr lang="sr-Cyrl-CS" i="1">
                <a:solidFill>
                  <a:srgbClr val="FFFF00"/>
                </a:solidFill>
              </a:rPr>
              <a:t>Дефиниција:</a:t>
            </a:r>
            <a:r>
              <a:rPr lang="sr-Cyrl-CS"/>
              <a:t> Лимфаденоп</a:t>
            </a:r>
            <a:r>
              <a:rPr lang="sr-Latn-CS"/>
              <a:t>а</a:t>
            </a:r>
            <a:r>
              <a:rPr lang="sr-Cyrl-CS"/>
              <a:t>тија представља регионално или генерализовано увећање лимфних чворова.</a:t>
            </a:r>
            <a:endParaRPr lang="sr-Cyrl-CS" i="1"/>
          </a:p>
          <a:p>
            <a:pPr marL="234950" indent="-234950">
              <a:lnSpc>
                <a:spcPct val="130000"/>
              </a:lnSpc>
            </a:pPr>
            <a:endParaRPr lang="en-US" i="1"/>
          </a:p>
          <a:p>
            <a:pPr marL="234950" indent="-23495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у организму човека има мноштво лимфних чворова (око 500) и они су мањи од 1 </a:t>
            </a:r>
            <a:r>
              <a:rPr lang="sr-Latn-CS"/>
              <a:t>cm </a:t>
            </a:r>
            <a:r>
              <a:rPr lang="sr-Cyrl-CS"/>
              <a:t>у пречнику,</a:t>
            </a:r>
            <a:endParaRPr lang="sr-Cyrl-CS" i="1"/>
          </a:p>
          <a:p>
            <a:pPr marL="234950" indent="-23495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око 3 % младих људи има физиолошки повећане лимфне чворове и слезину,</a:t>
            </a:r>
            <a:endParaRPr lang="sr-Cyrl-CS" i="1"/>
          </a:p>
          <a:p>
            <a:pPr marL="234950" indent="-23495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код 80 % болесника старијих од 30 година лимфаденопатија је бенигна,  а код болесника старијих од  50 година, бенигна је у свега 40 % болесника.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06E1B6-DAB1-481B-B091-426122CC04D9}" type="slidenum">
              <a:rPr lang="en-US"/>
              <a:pPr/>
              <a:t>54</a:t>
            </a:fld>
            <a:endParaRPr lang="en-US"/>
          </a:p>
        </p:txBody>
      </p:sp>
      <p:sp>
        <p:nvSpPr>
          <p:cNvPr id="142338" name="Text Box 2"/>
          <p:cNvSpPr txBox="1">
            <a:spLocks noChangeArrowheads="1"/>
          </p:cNvSpPr>
          <p:nvPr/>
        </p:nvSpPr>
        <p:spPr bwMode="auto">
          <a:xfrm>
            <a:off x="1154113" y="1201738"/>
            <a:ext cx="7373937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87338" indent="-287338">
              <a:lnSpc>
                <a:spcPct val="130000"/>
              </a:lnSpc>
            </a:pPr>
            <a:r>
              <a:rPr lang="sr-Cyrl-CS" b="1" i="1">
                <a:solidFill>
                  <a:srgbClr val="FFFF00"/>
                </a:solidFill>
              </a:rPr>
              <a:t>Главне улоге лимфног чвора су</a:t>
            </a:r>
            <a:r>
              <a:rPr lang="sr-Cyrl-CS">
                <a:solidFill>
                  <a:srgbClr val="FFFF00"/>
                </a:solidFill>
              </a:rPr>
              <a:t>:</a:t>
            </a:r>
          </a:p>
          <a:p>
            <a:pPr marL="287338" indent="-287338">
              <a:lnSpc>
                <a:spcPct val="130000"/>
              </a:lnSpc>
            </a:pPr>
            <a:endParaRPr lang="en-US">
              <a:solidFill>
                <a:srgbClr val="FFFF00"/>
              </a:solidFill>
            </a:endParaRPr>
          </a:p>
          <a:p>
            <a:pPr marL="287338" indent="-287338">
              <a:lnSpc>
                <a:spcPct val="130000"/>
              </a:lnSpc>
            </a:pPr>
            <a:r>
              <a:rPr lang="sr-Cyrl-CS">
                <a:solidFill>
                  <a:srgbClr val="FFFF66"/>
                </a:solidFill>
              </a:rPr>
              <a:t>1</a:t>
            </a:r>
            <a:r>
              <a:rPr lang="sr-Cyrl-CS" b="1">
                <a:solidFill>
                  <a:srgbClr val="FFFF66"/>
                </a:solidFill>
              </a:rPr>
              <a:t>. </a:t>
            </a:r>
            <a:r>
              <a:rPr lang="sr-Cyrl-CS" i="1">
                <a:solidFill>
                  <a:srgbClr val="FFFF66"/>
                </a:solidFill>
              </a:rPr>
              <a:t>Одбрана организма</a:t>
            </a:r>
            <a:r>
              <a:rPr lang="sr-Cyrl-CS" b="1">
                <a:solidFill>
                  <a:srgbClr val="FFFF66"/>
                </a:solidFill>
              </a:rPr>
              <a:t> </a:t>
            </a:r>
            <a:endParaRPr lang="sr-Cyrl-CS">
              <a:solidFill>
                <a:srgbClr val="FFFF66"/>
              </a:solidFill>
            </a:endParaRPr>
          </a:p>
          <a:p>
            <a:pPr marL="287338" indent="-287338">
              <a:lnSpc>
                <a:spcPct val="130000"/>
              </a:lnSpc>
            </a:pPr>
            <a:endParaRPr lang="en-US">
              <a:solidFill>
                <a:srgbClr val="FFFF66"/>
              </a:solidFill>
            </a:endParaRPr>
          </a:p>
          <a:p>
            <a:pPr marL="287338" indent="-287338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путем фагоцитозе (ћелијама мононуклеарно-фагоцитног система МФС),</a:t>
            </a:r>
          </a:p>
          <a:p>
            <a:pPr marL="287338" indent="-287338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имунским путем (имунокомпетентним ћелијама имунског одговора).</a:t>
            </a:r>
          </a:p>
          <a:p>
            <a:pPr marL="287338" indent="-287338">
              <a:lnSpc>
                <a:spcPct val="130000"/>
              </a:lnSpc>
            </a:pPr>
            <a:endParaRPr lang="en-US"/>
          </a:p>
          <a:p>
            <a:pPr marL="287338" indent="-287338">
              <a:lnSpc>
                <a:spcPct val="130000"/>
              </a:lnSpc>
            </a:pPr>
            <a:r>
              <a:rPr lang="sr-Cyrl-CS">
                <a:solidFill>
                  <a:srgbClr val="FFFF66"/>
                </a:solidFill>
              </a:rPr>
              <a:t>2</a:t>
            </a:r>
            <a:r>
              <a:rPr lang="sr-Cyrl-CS" b="1" i="1">
                <a:solidFill>
                  <a:srgbClr val="FFFF66"/>
                </a:solidFill>
              </a:rPr>
              <a:t>. </a:t>
            </a:r>
            <a:r>
              <a:rPr lang="sr-Cyrl-CS" i="1">
                <a:solidFill>
                  <a:srgbClr val="FFFF66"/>
                </a:solidFill>
              </a:rPr>
              <a:t>Пренос различитих супстанција, беланчевина и течности из међућелијских простора у</a:t>
            </a:r>
            <a:r>
              <a:rPr lang="sr-Cyrl-CS">
                <a:solidFill>
                  <a:srgbClr val="FFFF66"/>
                </a:solidFill>
              </a:rPr>
              <a:t> </a:t>
            </a:r>
            <a:r>
              <a:rPr lang="en-US" i="1">
                <a:solidFill>
                  <a:srgbClr val="FFFF66"/>
                </a:solidFill>
              </a:rPr>
              <a:t>крв</a:t>
            </a:r>
            <a:r>
              <a:rPr lang="sr-Latn-CS" i="1">
                <a:solidFill>
                  <a:srgbClr val="FFFF66"/>
                </a:solidFill>
              </a:rPr>
              <a:t>.</a:t>
            </a:r>
            <a:endParaRPr lang="en-US" i="1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66B12E-4A8B-4B7D-9888-29C24098527F}" type="slidenum">
              <a:rPr lang="en-US"/>
              <a:pPr/>
              <a:t>55</a:t>
            </a:fld>
            <a:endParaRPr lang="en-US"/>
          </a:p>
        </p:txBody>
      </p:sp>
      <p:pic>
        <p:nvPicPr>
          <p:cNvPr id="141314" name="Picture 2" descr="Tabela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7813" y="165100"/>
            <a:ext cx="6002337" cy="6424613"/>
          </a:xfrm>
          <a:prstGeom prst="rect">
            <a:avLst/>
          </a:prstGeom>
          <a:noFill/>
        </p:spPr>
      </p:pic>
      <p:sp>
        <p:nvSpPr>
          <p:cNvPr id="141315" name="Text Box 3"/>
          <p:cNvSpPr txBox="1">
            <a:spLocks noChangeArrowheads="1"/>
          </p:cNvSpPr>
          <p:nvPr/>
        </p:nvSpPr>
        <p:spPr bwMode="auto">
          <a:xfrm>
            <a:off x="117475" y="5810250"/>
            <a:ext cx="26939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1800" i="1">
                <a:solidFill>
                  <a:srgbClr val="FFFF66"/>
                </a:solidFill>
              </a:rPr>
              <a:t>Болести удружене </a:t>
            </a:r>
            <a:endParaRPr lang="en-US" sz="1800" i="1">
              <a:solidFill>
                <a:srgbClr val="FFFF66"/>
              </a:solidFill>
            </a:endParaRPr>
          </a:p>
          <a:p>
            <a:r>
              <a:rPr lang="sr-Cyrl-CS" sz="1800" i="1">
                <a:solidFill>
                  <a:srgbClr val="FFFF66"/>
                </a:solidFill>
              </a:rPr>
              <a:t>са лимафденопатијом</a:t>
            </a:r>
            <a:r>
              <a:rPr lang="en-US" sz="1800" i="1">
                <a:solidFill>
                  <a:srgbClr val="FFFF66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4DE8DC-4B42-47C8-B654-A37BA289F8CD}" type="slidenum">
              <a:rPr lang="en-US"/>
              <a:pPr/>
              <a:t>56</a:t>
            </a:fld>
            <a:endParaRPr lang="en-US"/>
          </a:p>
        </p:txBody>
      </p:sp>
      <p:sp>
        <p:nvSpPr>
          <p:cNvPr id="139266" name="Text Box 2"/>
          <p:cNvSpPr txBox="1">
            <a:spLocks noChangeArrowheads="1"/>
          </p:cNvSpPr>
          <p:nvPr/>
        </p:nvSpPr>
        <p:spPr bwMode="auto">
          <a:xfrm>
            <a:off x="885825" y="1163638"/>
            <a:ext cx="8105775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sr-Cyrl-CS" b="1">
                <a:solidFill>
                  <a:srgbClr val="FFFF00"/>
                </a:solidFill>
              </a:rPr>
              <a:t>Дијагностички поступак код болесника са лим</a:t>
            </a:r>
            <a:r>
              <a:rPr lang="sr-Latn-CS" b="1">
                <a:solidFill>
                  <a:srgbClr val="FFFF00"/>
                </a:solidFill>
              </a:rPr>
              <a:t>фа</a:t>
            </a:r>
            <a:r>
              <a:rPr lang="sr-Cyrl-CS" b="1">
                <a:solidFill>
                  <a:srgbClr val="FFFF00"/>
                </a:solidFill>
              </a:rPr>
              <a:t>денопатијом</a:t>
            </a:r>
            <a:endParaRPr lang="sr-Cyrl-CS">
              <a:solidFill>
                <a:srgbClr val="FFFF00"/>
              </a:solidFill>
            </a:endParaRPr>
          </a:p>
          <a:p>
            <a:pPr marL="342900" indent="-342900">
              <a:lnSpc>
                <a:spcPct val="120000"/>
              </a:lnSpc>
            </a:pPr>
            <a:endParaRPr lang="en-US">
              <a:solidFill>
                <a:srgbClr val="FFFF00"/>
              </a:solidFill>
            </a:endParaRPr>
          </a:p>
          <a:p>
            <a:pPr marL="342900" indent="-342900">
              <a:lnSpc>
                <a:spcPct val="120000"/>
              </a:lnSpc>
              <a:spcAft>
                <a:spcPct val="50000"/>
              </a:spcAft>
              <a:buFontTx/>
              <a:buAutoNum type="arabicPeriod"/>
            </a:pPr>
            <a:r>
              <a:rPr lang="sr-Cyrl-CS"/>
              <a:t>Исцрпна анамнеза укључујући и епидемиолошку и клинички преглед целог болесника с посебним описом повећаних лимфних чворова и евентуално слезине,</a:t>
            </a:r>
          </a:p>
          <a:p>
            <a:pPr marL="342900" indent="-342900">
              <a:lnSpc>
                <a:spcPct val="120000"/>
              </a:lnSpc>
              <a:spcAft>
                <a:spcPct val="50000"/>
              </a:spcAft>
              <a:buFontTx/>
              <a:buAutoNum type="arabicPeriod"/>
            </a:pPr>
            <a:r>
              <a:rPr lang="sr-Cyrl-CS"/>
              <a:t>Цитолошка пункција једног или више лимфних чворова,</a:t>
            </a:r>
          </a:p>
          <a:p>
            <a:pPr marL="342900" indent="-342900">
              <a:lnSpc>
                <a:spcPct val="120000"/>
              </a:lnSpc>
              <a:spcAft>
                <a:spcPct val="50000"/>
              </a:spcAft>
              <a:buFontTx/>
              <a:buAutoNum type="arabicPeriod"/>
            </a:pPr>
            <a:r>
              <a:rPr lang="sr-Cyrl-CS"/>
              <a:t>Лабораторијске анализе (хематолошке, биохемијске, серолошке) у зависности од клиничке дијагнозе</a:t>
            </a:r>
            <a:r>
              <a:rPr lang="sr-Latn-CS"/>
              <a:t>,</a:t>
            </a:r>
            <a:endParaRPr lang="sr-Cyrl-CS"/>
          </a:p>
          <a:p>
            <a:pPr marL="342900" indent="-342900">
              <a:lnSpc>
                <a:spcPct val="120000"/>
              </a:lnSpc>
              <a:spcAft>
                <a:spcPct val="50000"/>
              </a:spcAft>
              <a:buFontTx/>
              <a:buAutoNum type="arabicPeriod"/>
            </a:pPr>
            <a:r>
              <a:rPr lang="sr-Cyrl-CS"/>
              <a:t>Хируршка екстирпација лимфног чвора и патохистолошка анализа (само у случају да се претходним поступцима није могла поставити дијагноза).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22F467-F140-44F9-B816-16D33EBC4D6B}" type="slidenum">
              <a:rPr lang="en-US"/>
              <a:pPr/>
              <a:t>57</a:t>
            </a:fld>
            <a:endParaRPr lang="en-US"/>
          </a:p>
        </p:txBody>
      </p:sp>
      <p:sp>
        <p:nvSpPr>
          <p:cNvPr id="138242" name="Rectangle 2"/>
          <p:cNvSpPr>
            <a:spLocks noChangeArrowheads="1"/>
          </p:cNvSpPr>
          <p:nvPr/>
        </p:nvSpPr>
        <p:spPr bwMode="auto">
          <a:xfrm>
            <a:off x="1230313" y="931863"/>
            <a:ext cx="5099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sr-Cyrl-CS" b="1">
                <a:solidFill>
                  <a:srgbClr val="FFFF00"/>
                </a:solidFill>
              </a:rPr>
              <a:t>СИНДРОМ ХЕПАТОСПЛЕНОМЕГАЛИЈЕ</a:t>
            </a:r>
          </a:p>
        </p:txBody>
      </p:sp>
      <p:sp>
        <p:nvSpPr>
          <p:cNvPr id="138243" name="Text Box 3"/>
          <p:cNvSpPr txBox="1">
            <a:spLocks noChangeArrowheads="1"/>
          </p:cNvSpPr>
          <p:nvPr/>
        </p:nvSpPr>
        <p:spPr bwMode="auto">
          <a:xfrm>
            <a:off x="1116013" y="2008188"/>
            <a:ext cx="7834312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4950" indent="-234950">
              <a:lnSpc>
                <a:spcPct val="110000"/>
              </a:lnSpc>
              <a:spcAft>
                <a:spcPct val="40000"/>
              </a:spcAft>
            </a:pPr>
            <a:r>
              <a:rPr lang="sr-Latn-CS" i="1">
                <a:solidFill>
                  <a:srgbClr val="FFFF00"/>
                </a:solidFill>
              </a:rPr>
              <a:t>	</a:t>
            </a:r>
            <a:r>
              <a:rPr lang="sr-Cyrl-CS" i="1">
                <a:solidFill>
                  <a:srgbClr val="FFFF00"/>
                </a:solidFill>
              </a:rPr>
              <a:t>Дефиниција:</a:t>
            </a:r>
            <a:r>
              <a:rPr lang="sr-Cyrl-CS" i="1"/>
              <a:t> </a:t>
            </a:r>
            <a:r>
              <a:rPr lang="sr-Cyrl-CS"/>
              <a:t>Синдром </a:t>
            </a:r>
            <a:r>
              <a:rPr lang="sr-Latn-CS"/>
              <a:t>хепатоспленомегалије представља увећање јетре и слезине, које прати многе инфективне болести.</a:t>
            </a:r>
          </a:p>
          <a:p>
            <a:pPr marL="234950" indent="-234950">
              <a:lnSpc>
                <a:spcPct val="110000"/>
              </a:lnSpc>
              <a:spcAft>
                <a:spcPct val="40000"/>
              </a:spcAft>
            </a:pPr>
            <a:endParaRPr lang="sr-Cyrl-CS"/>
          </a:p>
          <a:p>
            <a:pPr marL="234950" indent="-234950">
              <a:lnSpc>
                <a:spcPct val="110000"/>
              </a:lnSpc>
              <a:spcAft>
                <a:spcPct val="40000"/>
              </a:spcAft>
              <a:buClr>
                <a:srgbClr val="FFFF00"/>
              </a:buClr>
              <a:buFontTx/>
              <a:buChar char="•"/>
            </a:pPr>
            <a:r>
              <a:rPr lang="sr-Latn-CS"/>
              <a:t>Увећање јетре и слезине се може открити палпацијом, али прецизније методама визуализације (ултрасонографија, компјутеризована томографија, нуклеарна магнетна резонанца сцинтиграфија),</a:t>
            </a:r>
            <a:endParaRPr lang="sr-Cyrl-CS"/>
          </a:p>
          <a:p>
            <a:pPr marL="234950" indent="-234950">
              <a:lnSpc>
                <a:spcPct val="110000"/>
              </a:lnSpc>
              <a:spcAft>
                <a:spcPct val="40000"/>
              </a:spcAft>
              <a:buClr>
                <a:srgbClr val="FFFF00"/>
              </a:buClr>
              <a:buFontTx/>
              <a:buChar char="•"/>
            </a:pPr>
            <a:r>
              <a:rPr lang="sr-Latn-CS"/>
              <a:t>Код здравих одраслих особа и деце старије од 16 година јетра и слезина се нормално не палпирају испод ребарних лукова</a:t>
            </a:r>
            <a:r>
              <a:rPr lang="sr-Cyrl-CS"/>
              <a:t>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00A4A-6643-4858-AD7B-95B67A5B61EA}" type="slidenum">
              <a:rPr lang="en-US"/>
              <a:pPr/>
              <a:t>58</a:t>
            </a:fld>
            <a:endParaRPr lang="en-US"/>
          </a:p>
        </p:txBody>
      </p:sp>
      <p:pic>
        <p:nvPicPr>
          <p:cNvPr id="137218" name="Picture 2" descr="Tabela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0813" y="0"/>
            <a:ext cx="6140450" cy="6858000"/>
          </a:xfrm>
          <a:prstGeom prst="rect">
            <a:avLst/>
          </a:prstGeom>
          <a:noFill/>
        </p:spPr>
      </p:pic>
      <p:sp>
        <p:nvSpPr>
          <p:cNvPr id="137219" name="Text Box 3"/>
          <p:cNvSpPr txBox="1">
            <a:spLocks noChangeArrowheads="1"/>
          </p:cNvSpPr>
          <p:nvPr/>
        </p:nvSpPr>
        <p:spPr bwMode="auto">
          <a:xfrm>
            <a:off x="309563" y="5541963"/>
            <a:ext cx="24955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sz="1800" i="1">
                <a:solidFill>
                  <a:srgbClr val="FFFF66"/>
                </a:solidFill>
              </a:rPr>
              <a:t>Болести удружене са хепатомегалијом и спленомегалијом</a:t>
            </a:r>
            <a:r>
              <a:rPr lang="en-US" sz="1800" i="1">
                <a:solidFill>
                  <a:srgbClr val="FFFF66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2E862C-6586-410E-BFE0-D9AB518B556C}" type="slidenum">
              <a:rPr lang="en-US"/>
              <a:pPr/>
              <a:t>59</a:t>
            </a:fld>
            <a:endParaRPr lang="en-US"/>
          </a:p>
        </p:txBody>
      </p:sp>
      <p:sp>
        <p:nvSpPr>
          <p:cNvPr id="136194" name="Rectangle 2"/>
          <p:cNvSpPr>
            <a:spLocks noChangeArrowheads="1"/>
          </p:cNvSpPr>
          <p:nvPr/>
        </p:nvSpPr>
        <p:spPr bwMode="auto">
          <a:xfrm>
            <a:off x="1346200" y="971550"/>
            <a:ext cx="2924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sr-Cyrl-CS" b="1">
                <a:solidFill>
                  <a:srgbClr val="FFFF00"/>
                </a:solidFill>
              </a:rPr>
              <a:t>СИНДРОМ ИКТЕРУСА</a:t>
            </a:r>
          </a:p>
        </p:txBody>
      </p:sp>
      <p:sp>
        <p:nvSpPr>
          <p:cNvPr id="136195" name="Text Box 3"/>
          <p:cNvSpPr txBox="1">
            <a:spLocks noChangeArrowheads="1"/>
          </p:cNvSpPr>
          <p:nvPr/>
        </p:nvSpPr>
        <p:spPr bwMode="auto">
          <a:xfrm>
            <a:off x="1154113" y="2084388"/>
            <a:ext cx="7796212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4950" indent="-234950">
              <a:lnSpc>
                <a:spcPct val="130000"/>
              </a:lnSpc>
            </a:pPr>
            <a:r>
              <a:rPr lang="sr-Latn-CS" i="1">
                <a:solidFill>
                  <a:srgbClr val="FFFF66"/>
                </a:solidFill>
              </a:rPr>
              <a:t>	</a:t>
            </a:r>
            <a:r>
              <a:rPr lang="sr-Cyrl-CS" i="1">
                <a:solidFill>
                  <a:srgbClr val="FFFF66"/>
                </a:solidFill>
              </a:rPr>
              <a:t>Дефиниција:</a:t>
            </a:r>
            <a:r>
              <a:rPr lang="sr-Cyrl-CS" i="1"/>
              <a:t> </a:t>
            </a:r>
            <a:r>
              <a:rPr lang="sr-Cyrl-CS"/>
              <a:t>Синдром иктеруса или жутице се карактерише иктеричном (жутом) бојом коже, беоњача и слузница, која настаје због таложења билирубина.</a:t>
            </a:r>
          </a:p>
          <a:p>
            <a:pPr marL="234950" indent="-234950">
              <a:lnSpc>
                <a:spcPct val="130000"/>
              </a:lnSpc>
            </a:pPr>
            <a:endParaRPr lang="en-US"/>
          </a:p>
          <a:p>
            <a:pPr marL="234950" indent="-234950">
              <a:lnSpc>
                <a:spcPct val="130000"/>
              </a:lnSpc>
              <a:spcAft>
                <a:spcPct val="5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повећана концентрација билирубина у серуму (хипербилирубинемија) обично изнад 30 </a:t>
            </a:r>
            <a:r>
              <a:rPr lang="sr-Cyrl-CS" i="1"/>
              <a:t>µ</a:t>
            </a:r>
            <a:r>
              <a:rPr lang="sr-Latn-CS" i="1"/>
              <a:t>mol/l</a:t>
            </a:r>
            <a:r>
              <a:rPr lang="sr-Cyrl-CS" i="1"/>
              <a:t>, </a:t>
            </a:r>
            <a:r>
              <a:rPr lang="sr-Latn-CS"/>
              <a:t>даје иктерус</a:t>
            </a:r>
            <a:r>
              <a:rPr lang="sr-Cyrl-CS"/>
              <a:t>,</a:t>
            </a:r>
          </a:p>
          <a:p>
            <a:pPr marL="234950" indent="-23495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пре појаве иктеруса, болесник примети тамну пребојеност мокраће због присуства коњугованог билиру</a:t>
            </a:r>
            <a:r>
              <a:rPr lang="sr-Latn-CS"/>
              <a:t>б</a:t>
            </a:r>
            <a:r>
              <a:rPr lang="sr-Cyrl-CS"/>
              <a:t>ина у урину.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2724ED38-07E5-4290-950B-2458604A28B7}" type="slidenum">
              <a:rPr lang="en-US"/>
              <a:pPr/>
              <a:t>6</a:t>
            </a:fld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95234" name="Rectangle 2"/>
          <p:cNvSpPr>
            <a:spLocks noChangeArrowheads="1"/>
          </p:cNvSpPr>
          <p:nvPr/>
        </p:nvSpPr>
        <p:spPr bwMode="auto">
          <a:xfrm>
            <a:off x="1295400" y="990600"/>
            <a:ext cx="4970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sz="2400">
                <a:solidFill>
                  <a:srgbClr val="FFFF00"/>
                </a:solidFill>
                <a:latin typeface="Arial Rounded MT Bold" pitchFamily="34" charset="0"/>
              </a:rPr>
              <a:t>Етиологија инфективних болести</a:t>
            </a:r>
            <a:r>
              <a:rPr lang="en-US" sz="2400">
                <a:solidFill>
                  <a:srgbClr val="FFFF00"/>
                </a:solidFill>
                <a:latin typeface="Arial Rounded MT Bold" pitchFamily="34" charset="0"/>
              </a:rPr>
              <a:t> </a:t>
            </a: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1219200" y="2209800"/>
            <a:ext cx="5456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b="1">
                <a:solidFill>
                  <a:srgbClr val="FFFF00"/>
                </a:solidFill>
                <a:latin typeface="Comic Sans MS" pitchFamily="66" charset="0"/>
              </a:rPr>
              <a:t>Подела инфективних узрочника болести</a:t>
            </a:r>
            <a:r>
              <a:rPr lang="en-US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1295400" y="3124200"/>
            <a:ext cx="67818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Latn-CS"/>
              <a:t>Према</a:t>
            </a:r>
            <a:r>
              <a:rPr lang="sr-Latn-CS" i="1"/>
              <a:t> </a:t>
            </a:r>
            <a:r>
              <a:rPr lang="sr-Latn-CS" i="1">
                <a:solidFill>
                  <a:srgbClr val="FFFF00"/>
                </a:solidFill>
              </a:rPr>
              <a:t>грађи</a:t>
            </a:r>
            <a:r>
              <a:rPr lang="sr-Latn-CS">
                <a:solidFill>
                  <a:srgbClr val="FFFF00"/>
                </a:solidFill>
              </a:rPr>
              <a:t> </a:t>
            </a:r>
            <a:r>
              <a:rPr lang="sr-Latn-CS"/>
              <a:t>инфективни узрочници се деле на:</a:t>
            </a:r>
            <a:endParaRPr lang="en-US"/>
          </a:p>
          <a:p>
            <a:endParaRPr lang="sr-Latn-CS"/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вирусе,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бактерије,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рикеције</a:t>
            </a:r>
            <a:r>
              <a:rPr lang="en-US"/>
              <a:t>,</a:t>
            </a:r>
            <a:endParaRPr lang="sr-Latn-CS"/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паразите,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гљивице и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прионе.</a:t>
            </a:r>
            <a:endParaRPr lang="en-US"/>
          </a:p>
        </p:txBody>
      </p:sp>
    </p:spTree>
  </p:cSld>
  <p:clrMapOvr>
    <a:masterClrMapping/>
  </p:clrMapOvr>
  <p:transition advTm="128558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854E75-DA11-4C88-BE6D-5B9DB83A03F2}" type="slidenum">
              <a:rPr lang="en-US"/>
              <a:pPr/>
              <a:t>60</a:t>
            </a:fld>
            <a:endParaRPr lang="en-US"/>
          </a:p>
        </p:txBody>
      </p:sp>
      <p:sp>
        <p:nvSpPr>
          <p:cNvPr id="135170" name="Rectangle 2"/>
          <p:cNvSpPr>
            <a:spLocks noChangeArrowheads="1"/>
          </p:cNvSpPr>
          <p:nvPr/>
        </p:nvSpPr>
        <p:spPr bwMode="auto">
          <a:xfrm>
            <a:off x="1576388" y="1123950"/>
            <a:ext cx="30749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sr-Cyrl-CS" b="1">
                <a:solidFill>
                  <a:srgbClr val="FFFF00"/>
                </a:solidFill>
              </a:rPr>
              <a:t>Класификациј</a:t>
            </a:r>
            <a:r>
              <a:rPr lang="sr-Latn-CS" b="1">
                <a:solidFill>
                  <a:srgbClr val="FFFF00"/>
                </a:solidFill>
              </a:rPr>
              <a:t>а </a:t>
            </a:r>
            <a:r>
              <a:rPr lang="sr-Cyrl-CS" b="1">
                <a:solidFill>
                  <a:srgbClr val="FFFF00"/>
                </a:solidFill>
              </a:rPr>
              <a:t>жутица</a:t>
            </a:r>
          </a:p>
        </p:txBody>
      </p:sp>
      <p:sp>
        <p:nvSpPr>
          <p:cNvPr id="135171" name="Text Box 3"/>
          <p:cNvSpPr txBox="1">
            <a:spLocks noChangeArrowheads="1"/>
          </p:cNvSpPr>
          <p:nvPr/>
        </p:nvSpPr>
        <p:spPr bwMode="auto">
          <a:xfrm>
            <a:off x="1308100" y="2238375"/>
            <a:ext cx="356076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80000"/>
              </a:lnSpc>
              <a:buFontTx/>
              <a:buAutoNum type="arabicPeriod"/>
            </a:pPr>
            <a:r>
              <a:rPr lang="en-US"/>
              <a:t> </a:t>
            </a:r>
            <a:r>
              <a:rPr lang="sr-Cyrl-CS"/>
              <a:t>Хемолитички иктерус</a:t>
            </a:r>
          </a:p>
          <a:p>
            <a:pPr>
              <a:lnSpc>
                <a:spcPct val="180000"/>
              </a:lnSpc>
              <a:buFontTx/>
              <a:buAutoNum type="arabicPeriod"/>
            </a:pPr>
            <a:r>
              <a:rPr lang="en-US"/>
              <a:t> </a:t>
            </a:r>
            <a:r>
              <a:rPr lang="sr-Cyrl-CS"/>
              <a:t>Хепатоцелуларни иктерус</a:t>
            </a:r>
          </a:p>
          <a:p>
            <a:pPr>
              <a:lnSpc>
                <a:spcPct val="180000"/>
              </a:lnSpc>
              <a:buFontTx/>
              <a:buAutoNum type="arabicPeriod"/>
            </a:pPr>
            <a:r>
              <a:rPr lang="en-US"/>
              <a:t> </a:t>
            </a:r>
            <a:r>
              <a:rPr lang="sr-Cyrl-CS"/>
              <a:t>Опструктивни иктерус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52A506-EBD7-433C-A55D-89CF47B444B2}" type="slidenum">
              <a:rPr lang="en-US"/>
              <a:pPr/>
              <a:t>61</a:t>
            </a:fld>
            <a:endParaRPr lang="en-US"/>
          </a:p>
        </p:txBody>
      </p:sp>
      <p:sp>
        <p:nvSpPr>
          <p:cNvPr id="134146" name="Text Box 2"/>
          <p:cNvSpPr txBox="1">
            <a:spLocks noChangeArrowheads="1"/>
          </p:cNvSpPr>
          <p:nvPr/>
        </p:nvSpPr>
        <p:spPr bwMode="auto">
          <a:xfrm>
            <a:off x="1154113" y="1085850"/>
            <a:ext cx="7680325" cy="396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4950" indent="-234950">
              <a:lnSpc>
                <a:spcPct val="140000"/>
              </a:lnSpc>
              <a:spcBef>
                <a:spcPct val="50000"/>
              </a:spcBef>
            </a:pPr>
            <a:r>
              <a:rPr lang="sr-Cyrl-CS" b="1" i="1">
                <a:solidFill>
                  <a:srgbClr val="FFFF00"/>
                </a:solidFill>
              </a:rPr>
              <a:t>Хемолитички иктерус</a:t>
            </a:r>
            <a:endParaRPr lang="sr-Cyrl-CS">
              <a:solidFill>
                <a:srgbClr val="FFFF00"/>
              </a:solidFill>
            </a:endParaRPr>
          </a:p>
          <a:p>
            <a:pPr marL="234950" indent="-234950">
              <a:lnSpc>
                <a:spcPct val="140000"/>
              </a:lnSpc>
              <a:spcBef>
                <a:spcPct val="50000"/>
              </a:spcBef>
            </a:pPr>
            <a:endParaRPr lang="en-US">
              <a:solidFill>
                <a:srgbClr val="FFFF00"/>
              </a:solidFill>
            </a:endParaRPr>
          </a:p>
          <a:p>
            <a:pPr marL="234950" indent="-234950">
              <a:lnSpc>
                <a:spcPct val="140000"/>
              </a:lnSpc>
              <a:spcBef>
                <a:spcPct val="50000"/>
              </a:spcBef>
              <a:buClr>
                <a:srgbClr val="FFFF00"/>
              </a:buClr>
              <a:buFontTx/>
              <a:buChar char="•"/>
            </a:pPr>
            <a:r>
              <a:rPr lang="sr-Cyrl-CS"/>
              <a:t>хемолитички иктерус настаје услед скраћеног века еритроцита, при чему количина створеног билирубина премашује капацитет коњугације у јетри, па расте количина некоњугованог билирубина у серуму</a:t>
            </a:r>
            <a:r>
              <a:rPr lang="sr-Latn-CS"/>
              <a:t>,</a:t>
            </a:r>
            <a:endParaRPr lang="sr-Cyrl-CS"/>
          </a:p>
          <a:p>
            <a:pPr marL="234950" indent="-234950">
              <a:lnSpc>
                <a:spcPct val="140000"/>
              </a:lnSpc>
              <a:spcBef>
                <a:spcPct val="50000"/>
              </a:spcBef>
              <a:buClr>
                <a:srgbClr val="FFFF00"/>
              </a:buClr>
              <a:buFontTx/>
              <a:buChar char="•"/>
            </a:pPr>
            <a:r>
              <a:rPr lang="sr-Cyrl-CS"/>
              <a:t>у урину нема билирубина јер некоњуговани билирубин не пролази бубрежне филтре, док је уробилиноген повишен.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56985-21A4-4FE1-8324-4747D5329666}" type="slidenum">
              <a:rPr lang="en-US"/>
              <a:pPr/>
              <a:t>62</a:t>
            </a:fld>
            <a:endParaRPr lang="en-US"/>
          </a:p>
        </p:txBody>
      </p:sp>
      <p:sp>
        <p:nvSpPr>
          <p:cNvPr id="133122" name="Text Box 2"/>
          <p:cNvSpPr txBox="1">
            <a:spLocks noChangeArrowheads="1"/>
          </p:cNvSpPr>
          <p:nvPr/>
        </p:nvSpPr>
        <p:spPr bwMode="auto">
          <a:xfrm>
            <a:off x="1154113" y="1316038"/>
            <a:ext cx="752792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4950" indent="-234950"/>
            <a:r>
              <a:rPr lang="sr-Cyrl-CS" b="1" i="1">
                <a:solidFill>
                  <a:srgbClr val="FFFF00"/>
                </a:solidFill>
              </a:rPr>
              <a:t>Хепатоцелуларни иктерус</a:t>
            </a:r>
            <a:endParaRPr lang="sr-Cyrl-CS">
              <a:solidFill>
                <a:srgbClr val="FFFF00"/>
              </a:solidFill>
            </a:endParaRPr>
          </a:p>
          <a:p>
            <a:pPr marL="234950" indent="-234950"/>
            <a:endParaRPr lang="en-US">
              <a:solidFill>
                <a:srgbClr val="FFFF00"/>
              </a:solidFill>
            </a:endParaRPr>
          </a:p>
          <a:p>
            <a:pPr marL="234950" indent="-234950">
              <a:lnSpc>
                <a:spcPct val="120000"/>
              </a:lnSpc>
              <a:spcAft>
                <a:spcPct val="5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хепатоцелуларни иктерус настаје услед оштећења јетре (дифузни патолошки процеси у јетри),</a:t>
            </a:r>
          </a:p>
          <a:p>
            <a:pPr marL="234950" indent="-234950">
              <a:lnSpc>
                <a:spcPct val="120000"/>
              </a:lnSpc>
              <a:spcAft>
                <a:spcPct val="5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код овог иктеруса повећана је концентрација и коњугованог и некоњугованог билирубина у јетри (више коњугованог).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327216-3536-416F-BA66-1220337C86E0}" type="slidenum">
              <a:rPr lang="en-US"/>
              <a:pPr/>
              <a:t>63</a:t>
            </a:fld>
            <a:endParaRPr lang="en-US"/>
          </a:p>
        </p:txBody>
      </p:sp>
      <p:sp>
        <p:nvSpPr>
          <p:cNvPr id="132098" name="Text Box 2"/>
          <p:cNvSpPr txBox="1">
            <a:spLocks noChangeArrowheads="1"/>
          </p:cNvSpPr>
          <p:nvPr/>
        </p:nvSpPr>
        <p:spPr bwMode="auto">
          <a:xfrm>
            <a:off x="1039813" y="1085850"/>
            <a:ext cx="78708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4950" indent="-234950"/>
            <a:r>
              <a:rPr lang="sr-Cyrl-CS" b="1" i="1">
                <a:solidFill>
                  <a:srgbClr val="FFFF00"/>
                </a:solidFill>
              </a:rPr>
              <a:t>Опструктивни иктерус</a:t>
            </a:r>
            <a:endParaRPr lang="sr-Cyrl-CS">
              <a:solidFill>
                <a:srgbClr val="FFFF00"/>
              </a:solidFill>
            </a:endParaRPr>
          </a:p>
          <a:p>
            <a:pPr marL="234950" indent="-234950"/>
            <a:endParaRPr lang="en-US">
              <a:solidFill>
                <a:srgbClr val="FFFF00"/>
              </a:solidFill>
            </a:endParaRPr>
          </a:p>
          <a:p>
            <a:pPr marL="234950" indent="-234950">
              <a:lnSpc>
                <a:spcPct val="115000"/>
              </a:lnSpc>
              <a:spcAft>
                <a:spcPct val="4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опструктивни иктерус настаје услед процеса који дводе до прекида у протоку жучи ка дванаестопалачном цреву,</a:t>
            </a:r>
          </a:p>
          <a:p>
            <a:pPr marL="234950" indent="-234950">
              <a:lnSpc>
                <a:spcPct val="115000"/>
              </a:lnSpc>
              <a:spcAft>
                <a:spcPct val="4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код овог иктеруса у серуму налазимо повећану концентрацију коњугованог билирубина,</a:t>
            </a:r>
          </a:p>
          <a:p>
            <a:pPr marL="234950" indent="-234950">
              <a:lnSpc>
                <a:spcPct val="115000"/>
              </a:lnSpc>
              <a:spcAft>
                <a:spcPct val="4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процеси могу бити локализовани у самој јетри (интрахепатички) или ван јетре (екстрахепатички),</a:t>
            </a:r>
          </a:p>
          <a:p>
            <a:pPr marL="234950" indent="-234950">
              <a:lnSpc>
                <a:spcPct val="115000"/>
              </a:lnSpc>
              <a:spcAft>
                <a:spcPct val="4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интрахепатички опструктивни иктерус се јавља код примарне билијарне цирозе јетре, примарног склерозирајућег холангитиса, оштећења јетре лековима и сл.,</a:t>
            </a:r>
          </a:p>
          <a:p>
            <a:pPr marL="234950" indent="-234950">
              <a:lnSpc>
                <a:spcPct val="115000"/>
              </a:lnSpc>
              <a:spcAft>
                <a:spcPct val="4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екстрахепатички опструктивни иктерус се јавља код холелитијазе, тумора главе панкреаса, тумора жучних путева и Ватерове папиле и сл.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284709-BCCE-4DAB-8CC9-10D40D80570B}" type="slidenum">
              <a:rPr lang="en-US"/>
              <a:pPr/>
              <a:t>64</a:t>
            </a:fld>
            <a:endParaRPr lang="en-US"/>
          </a:p>
        </p:txBody>
      </p:sp>
      <p:sp>
        <p:nvSpPr>
          <p:cNvPr id="131074" name="Text Box 2"/>
          <p:cNvSpPr txBox="1">
            <a:spLocks noChangeArrowheads="1"/>
          </p:cNvSpPr>
          <p:nvPr/>
        </p:nvSpPr>
        <p:spPr bwMode="auto">
          <a:xfrm>
            <a:off x="1230313" y="1201738"/>
            <a:ext cx="7259637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40000"/>
              </a:lnSpc>
            </a:pPr>
            <a:r>
              <a:rPr lang="sr-Cyrl-CS" b="1" i="1">
                <a:solidFill>
                  <a:srgbClr val="FFFF00"/>
                </a:solidFill>
              </a:rPr>
              <a:t>Екстрахепатичке инфекције праћене иктерусом</a:t>
            </a:r>
            <a:endParaRPr lang="sr-Cyrl-CS">
              <a:solidFill>
                <a:srgbClr val="FFFF00"/>
              </a:solidFill>
            </a:endParaRPr>
          </a:p>
          <a:p>
            <a:pPr marL="342900" indent="-342900">
              <a:lnSpc>
                <a:spcPct val="140000"/>
              </a:lnSpc>
            </a:pPr>
            <a:endParaRPr lang="sr-Latn-CS">
              <a:solidFill>
                <a:srgbClr val="FFFF00"/>
              </a:solidFill>
            </a:endParaRPr>
          </a:p>
          <a:p>
            <a:pPr marL="342900" indent="-342900">
              <a:lnSpc>
                <a:spcPct val="140000"/>
              </a:lnSpc>
            </a:pPr>
            <a:endParaRPr lang="en-US">
              <a:solidFill>
                <a:srgbClr val="FFFF00"/>
              </a:solidFill>
            </a:endParaRPr>
          </a:p>
          <a:p>
            <a:pPr marL="342900" indent="-342900">
              <a:lnSpc>
                <a:spcPct val="140000"/>
              </a:lnSpc>
              <a:buFontTx/>
              <a:buAutoNum type="alphaLcPeriod"/>
            </a:pPr>
            <a:r>
              <a:rPr lang="sr-Cyrl-CS"/>
              <a:t>Бактеријска пнеумонија</a:t>
            </a:r>
            <a:r>
              <a:rPr lang="sr-Latn-CS"/>
              <a:t>,</a:t>
            </a:r>
            <a:endParaRPr lang="sr-Cyrl-CS"/>
          </a:p>
          <a:p>
            <a:pPr marL="342900" indent="-342900">
              <a:lnSpc>
                <a:spcPct val="140000"/>
              </a:lnSpc>
              <a:buFontTx/>
              <a:buAutoNum type="alphaLcPeriod"/>
            </a:pPr>
            <a:r>
              <a:rPr lang="sr-Cyrl-CS"/>
              <a:t>Сепса и септички шок</a:t>
            </a:r>
            <a:r>
              <a:rPr lang="sr-Latn-CS"/>
              <a:t>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80725D-4217-46E6-92B0-AA60691B10B6}" type="slidenum">
              <a:rPr lang="en-US"/>
              <a:pPr/>
              <a:t>65</a:t>
            </a:fld>
            <a:endParaRPr lang="en-US"/>
          </a:p>
        </p:txBody>
      </p:sp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1116013" y="971550"/>
            <a:ext cx="7910512" cy="453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04813" indent="-404813">
              <a:lnSpc>
                <a:spcPct val="110000"/>
              </a:lnSpc>
              <a:spcAft>
                <a:spcPct val="50000"/>
              </a:spcAft>
            </a:pPr>
            <a:r>
              <a:rPr lang="sr-Cyrl-CS" b="1" i="1">
                <a:solidFill>
                  <a:srgbClr val="FFFF00"/>
                </a:solidFill>
              </a:rPr>
              <a:t>Приступ иктеричном болеснику</a:t>
            </a:r>
            <a:endParaRPr lang="sr-Cyrl-CS">
              <a:solidFill>
                <a:srgbClr val="FFFF00"/>
              </a:solidFill>
            </a:endParaRPr>
          </a:p>
          <a:p>
            <a:pPr marL="404813" indent="-404813">
              <a:lnSpc>
                <a:spcPct val="110000"/>
              </a:lnSpc>
              <a:spcAft>
                <a:spcPct val="50000"/>
              </a:spcAft>
            </a:pPr>
            <a:endParaRPr lang="en-US">
              <a:solidFill>
                <a:srgbClr val="FFFF00"/>
              </a:solidFill>
            </a:endParaRPr>
          </a:p>
          <a:p>
            <a:pPr marL="404813" indent="-404813">
              <a:lnSpc>
                <a:spcPct val="110000"/>
              </a:lnSpc>
              <a:spcAft>
                <a:spcPct val="5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Детаљна анамнеза  с посебн</a:t>
            </a:r>
            <a:r>
              <a:rPr lang="sr-Latn-CS"/>
              <a:t>им освртом </a:t>
            </a:r>
            <a:r>
              <a:rPr lang="sr-Cyrl-CS"/>
              <a:t>на епидемиолошке</a:t>
            </a:r>
            <a:r>
              <a:rPr lang="en-US"/>
              <a:t/>
            </a:r>
            <a:br>
              <a:rPr lang="en-US"/>
            </a:br>
            <a:r>
              <a:rPr lang="en-US"/>
              <a:t> </a:t>
            </a:r>
            <a:r>
              <a:rPr lang="sr-Cyrl-CS"/>
              <a:t>податке</a:t>
            </a:r>
            <a:r>
              <a:rPr lang="sr-Latn-CS"/>
              <a:t>,</a:t>
            </a:r>
            <a:endParaRPr lang="sr-Cyrl-CS"/>
          </a:p>
          <a:p>
            <a:pPr marL="404813" indent="-404813">
              <a:lnSpc>
                <a:spcPct val="110000"/>
              </a:lnSpc>
              <a:spcAft>
                <a:spcPct val="5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Детаљан физикални преглед (hepatomegalija, </a:t>
            </a:r>
            <a:r>
              <a:rPr lang="sr-Latn-CS"/>
              <a:t>spajder nevusi</a:t>
            </a:r>
            <a:r>
              <a:rPr lang="sr-Cyrl-CS"/>
              <a:t>, ascites, splenomegalija,  </a:t>
            </a:r>
            <a:r>
              <a:rPr lang="sr-Latn-CS"/>
              <a:t>Courvoisierov </a:t>
            </a:r>
            <a:r>
              <a:rPr lang="sr-Cyrl-CS"/>
              <a:t>znak,...)</a:t>
            </a:r>
            <a:r>
              <a:rPr lang="sr-Latn-CS"/>
              <a:t>,</a:t>
            </a:r>
            <a:endParaRPr lang="sr-Cyrl-CS"/>
          </a:p>
          <a:p>
            <a:pPr marL="404813" indent="-404813">
              <a:lnSpc>
                <a:spcPct val="110000"/>
              </a:lnSpc>
              <a:spcAft>
                <a:spcPct val="5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Лабораторијске анализе (билирубин, трансаминазе, алкална </a:t>
            </a:r>
            <a:r>
              <a:rPr lang="sr-Latn-CS"/>
              <a:t>    </a:t>
            </a:r>
            <a:r>
              <a:rPr lang="sr-Cyrl-CS"/>
              <a:t>фосфатаза,</a:t>
            </a:r>
            <a:r>
              <a:rPr lang="sr-Latn-CS"/>
              <a:t> </a:t>
            </a:r>
            <a:r>
              <a:rPr lang="sr-Cyrl-CS"/>
              <a:t>гамаглутамил транспептидаза, вирусни маркери, имунолошки</a:t>
            </a:r>
            <a:r>
              <a:rPr lang="sr-Latn-CS"/>
              <a:t> </a:t>
            </a:r>
            <a:r>
              <a:rPr lang="sr-Cyrl-CS"/>
              <a:t>тестови,...)</a:t>
            </a:r>
            <a:r>
              <a:rPr lang="sr-Latn-CS"/>
              <a:t>,</a:t>
            </a:r>
            <a:endParaRPr lang="sr-Cyrl-CS"/>
          </a:p>
          <a:p>
            <a:pPr marL="404813" indent="-404813">
              <a:lnSpc>
                <a:spcPct val="110000"/>
              </a:lnSpc>
              <a:spcAft>
                <a:spcPct val="5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Додатна испитивања (ул</a:t>
            </a:r>
            <a:r>
              <a:rPr lang="sr-Latn-CS"/>
              <a:t>тра</a:t>
            </a:r>
            <a:r>
              <a:rPr lang="sr-Cyrl-CS"/>
              <a:t>сонографија, сцинтиграфија,</a:t>
            </a:r>
            <a:r>
              <a:rPr lang="en-US"/>
              <a:t/>
            </a:r>
            <a:br>
              <a:rPr lang="en-US"/>
            </a:br>
            <a:r>
              <a:rPr lang="sr-Cyrl-CS"/>
              <a:t>компјутериз</a:t>
            </a:r>
            <a:r>
              <a:rPr lang="sr-Latn-CS"/>
              <a:t>о</a:t>
            </a:r>
            <a:r>
              <a:rPr lang="sr-Cyrl-CS"/>
              <a:t>вана томографија, магнетна резонанца, ...).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7465AC-9A35-4D89-B953-039793571B5F}" type="slidenum">
              <a:rPr lang="en-US"/>
              <a:pPr/>
              <a:t>66</a:t>
            </a:fld>
            <a:endParaRPr lang="en-US"/>
          </a:p>
        </p:txBody>
      </p:sp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1154113" y="1163638"/>
            <a:ext cx="7680325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sr-Cyrl-CS" b="1">
                <a:solidFill>
                  <a:srgbClr val="FFFF00"/>
                </a:solidFill>
              </a:rPr>
              <a:t>СИНДРОМ ПРОЛИВА</a:t>
            </a:r>
            <a:endParaRPr lang="sr-Cyrl-CS" i="1">
              <a:solidFill>
                <a:srgbClr val="FFFF00"/>
              </a:solidFill>
            </a:endParaRPr>
          </a:p>
          <a:p>
            <a:pPr>
              <a:lnSpc>
                <a:spcPct val="160000"/>
              </a:lnSpc>
            </a:pPr>
            <a:endParaRPr lang="en-US" i="1">
              <a:solidFill>
                <a:srgbClr val="FFFF00"/>
              </a:solidFill>
            </a:endParaRPr>
          </a:p>
          <a:p>
            <a:pPr>
              <a:lnSpc>
                <a:spcPct val="160000"/>
              </a:lnSpc>
            </a:pPr>
            <a:r>
              <a:rPr lang="sr-Cyrl-CS" i="1">
                <a:solidFill>
                  <a:srgbClr val="FFFF66"/>
                </a:solidFill>
              </a:rPr>
              <a:t>Дефиниција:</a:t>
            </a:r>
            <a:r>
              <a:rPr lang="sr-Cyrl-CS"/>
              <a:t> Синдром пролива представља појаву у</a:t>
            </a:r>
            <a:r>
              <a:rPr lang="sr-Latn-CS"/>
              <a:t>ч</a:t>
            </a:r>
            <a:r>
              <a:rPr lang="sr-Cyrl-CS"/>
              <a:t>есталих (две или више на дан), неформираних (кашастих, течних или водених) столица, понекад са примесама слузи и крви, понекад праћених тенезмима, боловима у трбуху, повишеном температуром, мучнином и повраћањем.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602D68-4CBF-4C67-B666-C02114128F96}" type="slidenum">
              <a:rPr lang="en-US"/>
              <a:pPr/>
              <a:t>67</a:t>
            </a:fld>
            <a:endParaRPr lang="en-US"/>
          </a:p>
        </p:txBody>
      </p:sp>
      <p:sp>
        <p:nvSpPr>
          <p:cNvPr id="154626" name="Text Box 2"/>
          <p:cNvSpPr txBox="1">
            <a:spLocks noChangeArrowheads="1"/>
          </p:cNvSpPr>
          <p:nvPr/>
        </p:nvSpPr>
        <p:spPr bwMode="auto">
          <a:xfrm>
            <a:off x="1274763" y="130175"/>
            <a:ext cx="4087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 sz="1800" b="1">
                <a:solidFill>
                  <a:srgbClr val="FFFF00"/>
                </a:solidFill>
              </a:rPr>
              <a:t>Етиологија инфективних дијареја</a:t>
            </a:r>
            <a:r>
              <a:rPr lang="en-US" sz="1800" b="1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54627" name="Rectangle 3"/>
          <p:cNvSpPr>
            <a:spLocks noChangeArrowheads="1"/>
          </p:cNvSpPr>
          <p:nvPr/>
        </p:nvSpPr>
        <p:spPr bwMode="auto">
          <a:xfrm>
            <a:off x="1112838" y="561975"/>
            <a:ext cx="5102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Cyrl-CS" sz="1600" i="1">
                <a:solidFill>
                  <a:srgbClr val="FFFF66"/>
                </a:solidFill>
              </a:rPr>
              <a:t>Етиолошки спектар акутне инфективне дијареје</a:t>
            </a:r>
            <a:r>
              <a:rPr lang="en-US" sz="1600" i="1">
                <a:solidFill>
                  <a:srgbClr val="FFFF66"/>
                </a:solidFill>
              </a:rPr>
              <a:t> </a:t>
            </a:r>
          </a:p>
        </p:txBody>
      </p:sp>
      <p:graphicFrame>
        <p:nvGraphicFramePr>
          <p:cNvPr id="154637" name="Group 13"/>
          <p:cNvGraphicFramePr>
            <a:graphicFrameLocks noGrp="1"/>
          </p:cNvGraphicFramePr>
          <p:nvPr>
            <p:ph/>
          </p:nvPr>
        </p:nvGraphicFramePr>
        <p:xfrm>
          <a:off x="1255713" y="922338"/>
          <a:ext cx="6167437" cy="5809488"/>
        </p:xfrm>
        <a:graphic>
          <a:graphicData uri="http://schemas.openxmlformats.org/drawingml/2006/table">
            <a:tbl>
              <a:tblPr/>
              <a:tblGrid>
                <a:gridCol w="6167437"/>
              </a:tblGrid>
              <a:tr h="5795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Shigella</a:t>
                      </a:r>
                      <a:endParaRPr kumimoji="0" lang="sr-Cyrl-CS" sz="1400" b="0" i="1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Non-typhus salmonella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Dijareogena Esherichia coli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Vibrio cholerae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Non-cholera vibrioni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Vibrio parahaemolyticus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Aeromonas hydrophila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Yersinia enterocolitica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Campilobacter jejuni/coli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Staphilococcus aureus-enterotoksigeni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Clostridium perfringens-podtip A, podtip 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Clostridium difficile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Bacilus cereus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Rotavirus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Norwalk-virus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Calicivirus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Adenovirus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Astrovirus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Enterovirus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Cryptosporidium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Isospora belli</a:t>
                      </a:r>
                      <a:endParaRPr kumimoji="0" lang="en-US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B52634-C186-467E-B5B2-1F4C1E0C2370}" type="slidenum">
              <a:rPr lang="en-US"/>
              <a:pPr/>
              <a:t>68</a:t>
            </a:fld>
            <a:endParaRPr lang="en-US"/>
          </a:p>
        </p:txBody>
      </p:sp>
      <p:sp>
        <p:nvSpPr>
          <p:cNvPr id="156674" name="Rectangle 2"/>
          <p:cNvSpPr>
            <a:spLocks noChangeArrowheads="1"/>
          </p:cNvSpPr>
          <p:nvPr/>
        </p:nvSpPr>
        <p:spPr bwMode="auto">
          <a:xfrm>
            <a:off x="1092200" y="168275"/>
            <a:ext cx="332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Cyrl-CS" sz="1800" b="1">
                <a:solidFill>
                  <a:srgbClr val="FFFF00"/>
                </a:solidFill>
              </a:rPr>
              <a:t>Диференцијална дијагноза</a:t>
            </a:r>
            <a:r>
              <a:rPr lang="en-US" sz="180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56675" name="Rectangle 3"/>
          <p:cNvSpPr>
            <a:spLocks noChangeArrowheads="1"/>
          </p:cNvSpPr>
          <p:nvPr/>
        </p:nvSpPr>
        <p:spPr bwMode="auto">
          <a:xfrm>
            <a:off x="1084263" y="1158875"/>
            <a:ext cx="5000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Cyrl-CS" sz="1600" i="1">
                <a:solidFill>
                  <a:srgbClr val="FFFF66"/>
                </a:solidFill>
              </a:rPr>
              <a:t>Диференцијална дијагноза дијареалног синдрома</a:t>
            </a:r>
            <a:r>
              <a:rPr lang="en-US" sz="1600" i="1">
                <a:solidFill>
                  <a:srgbClr val="FFFF66"/>
                </a:solidFill>
              </a:rPr>
              <a:t> </a:t>
            </a:r>
          </a:p>
        </p:txBody>
      </p:sp>
      <p:graphicFrame>
        <p:nvGraphicFramePr>
          <p:cNvPr id="156685" name="Group 13"/>
          <p:cNvGraphicFramePr>
            <a:graphicFrameLocks noGrp="1"/>
          </p:cNvGraphicFramePr>
          <p:nvPr>
            <p:ph/>
          </p:nvPr>
        </p:nvGraphicFramePr>
        <p:xfrm>
          <a:off x="1038225" y="2200275"/>
          <a:ext cx="7931150" cy="3684588"/>
        </p:xfrm>
        <a:graphic>
          <a:graphicData uri="http://schemas.openxmlformats.org/drawingml/2006/table">
            <a:tbl>
              <a:tblPr/>
              <a:tblGrid>
                <a:gridCol w="7931150"/>
              </a:tblGrid>
              <a:tr h="3684588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1. Бактеријске, вирусне, паразитарне инфекције цревне слузнице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Cyrl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2. Упална жаришта у близини црева (апендицитис, аднекситис, пијелонефритис)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Cyrl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3. Пролив као општи симптом у току генерализованих инфекција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Cyrl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4. Друге болести дигестивних органа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Cyrl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5. Пролив због хемијског деловања (лаксанси, лекови, отрови)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Cyrl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6. Пролив код општих метаболичких поремећаја (уремија, дијабетес, хипертиреоза, Адисонова болест, пелагра и сл.)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D908D9-EDA5-4AB0-AE79-2F8AC1379B43}" type="slidenum">
              <a:rPr lang="en-US"/>
              <a:pPr/>
              <a:t>69</a:t>
            </a:fld>
            <a:endParaRPr lang="en-US"/>
          </a:p>
        </p:txBody>
      </p:sp>
      <p:sp>
        <p:nvSpPr>
          <p:cNvPr id="158722" name="Rectangle 2"/>
          <p:cNvSpPr>
            <a:spLocks noChangeArrowheads="1"/>
          </p:cNvSpPr>
          <p:nvPr/>
        </p:nvSpPr>
        <p:spPr bwMode="auto">
          <a:xfrm>
            <a:off x="1138238" y="1282700"/>
            <a:ext cx="6165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Cyrl-CS" sz="1800" b="1">
                <a:solidFill>
                  <a:srgbClr val="FFFF00"/>
                </a:solidFill>
              </a:rPr>
              <a:t>Лабораторијска дијагностика инфективних дијареја</a:t>
            </a:r>
            <a:r>
              <a:rPr lang="en-US" sz="180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58723" name="Text Box 3"/>
          <p:cNvSpPr txBox="1">
            <a:spLocks noChangeArrowheads="1"/>
          </p:cNvSpPr>
          <p:nvPr/>
        </p:nvSpPr>
        <p:spPr bwMode="auto">
          <a:xfrm>
            <a:off x="1204913" y="2173288"/>
            <a:ext cx="5867400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 sz="1800"/>
              <a:t> KK</a:t>
            </a:r>
            <a:r>
              <a:rPr lang="sr-Latn-CS" sz="1800"/>
              <a:t>S</a:t>
            </a:r>
            <a:r>
              <a:rPr lang="sr-Cyrl-CS" sz="1800"/>
              <a:t>, </a:t>
            </a:r>
            <a:r>
              <a:rPr lang="sr-Latn-CS" sz="1800"/>
              <a:t>S</a:t>
            </a:r>
            <a:r>
              <a:rPr lang="sr-Cyrl-CS" sz="1800"/>
              <a:t>E, </a:t>
            </a:r>
            <a:r>
              <a:rPr lang="sr-Latn-CS" sz="1800"/>
              <a:t>CRP, </a:t>
            </a:r>
            <a:r>
              <a:rPr lang="sr-Cyrl-CS" sz="1800"/>
              <a:t>урин</a:t>
            </a:r>
            <a:r>
              <a:rPr lang="sr-Latn-CS" sz="1800"/>
              <a:t>,</a:t>
            </a:r>
          </a:p>
          <a:p>
            <a:pPr marL="227013" indent="-22701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Latn-CS" sz="1800"/>
              <a:t> </a:t>
            </a:r>
            <a:r>
              <a:rPr lang="sr-Cyrl-CS" sz="1800"/>
              <a:t>уреја, креатинин</a:t>
            </a:r>
            <a:r>
              <a:rPr lang="sr-Latn-CS" sz="1800"/>
              <a:t>, K, Na,</a:t>
            </a:r>
          </a:p>
          <a:p>
            <a:pPr marL="227013" indent="-22701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Latn-CS" sz="1800"/>
              <a:t> </a:t>
            </a:r>
            <a:r>
              <a:rPr lang="sr-Cyrl-CS" sz="1800"/>
              <a:t>копрокултура, паразитолошки преглед столице,</a:t>
            </a:r>
          </a:p>
          <a:p>
            <a:pPr marL="227013" indent="-22701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 sz="1800"/>
              <a:t> дуоденална тубажа,</a:t>
            </a:r>
          </a:p>
          <a:p>
            <a:pPr marL="227013" indent="-22701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 sz="1800"/>
              <a:t> серолошке реакције.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F73CDB1D-5641-41F3-88F7-46BEEC34099D}" type="slidenum">
              <a:rPr lang="en-US"/>
              <a:pPr/>
              <a:t>7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1219200" y="1905000"/>
            <a:ext cx="71628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sr-Latn-CS"/>
              <a:t>Према</a:t>
            </a:r>
            <a:r>
              <a:rPr lang="sr-Latn-CS" i="1"/>
              <a:t> </a:t>
            </a:r>
            <a:r>
              <a:rPr lang="sr-Latn-CS" i="1">
                <a:solidFill>
                  <a:srgbClr val="FFFF00"/>
                </a:solidFill>
              </a:rPr>
              <a:t>патогености</a:t>
            </a:r>
            <a:r>
              <a:rPr lang="sr-Latn-CS"/>
              <a:t> инфективни узрочници се деле на:</a:t>
            </a:r>
          </a:p>
          <a:p>
            <a:pPr>
              <a:lnSpc>
                <a:spcPct val="120000"/>
              </a:lnSpc>
            </a:pPr>
            <a:endParaRPr lang="en-US"/>
          </a:p>
          <a:p>
            <a:pPr lvl="1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непатогене,</a:t>
            </a:r>
          </a:p>
          <a:p>
            <a:pPr lvl="1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потенцијално патогене (опортунистичке) и </a:t>
            </a:r>
          </a:p>
          <a:p>
            <a:pPr lvl="1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патогене микроорганизме.</a:t>
            </a:r>
            <a:endParaRPr lang="sr-Latn-CS" i="1"/>
          </a:p>
          <a:p>
            <a:pPr>
              <a:lnSpc>
                <a:spcPct val="120000"/>
              </a:lnSpc>
            </a:pPr>
            <a:endParaRPr lang="en-US" i="1"/>
          </a:p>
          <a:p>
            <a:pPr>
              <a:lnSpc>
                <a:spcPct val="120000"/>
              </a:lnSpc>
            </a:pPr>
            <a:r>
              <a:rPr lang="sr-Latn-CS"/>
              <a:t>Према</a:t>
            </a:r>
            <a:r>
              <a:rPr lang="sr-Latn-CS" i="1"/>
              <a:t> </a:t>
            </a:r>
            <a:r>
              <a:rPr lang="sr-Latn-CS" i="1">
                <a:solidFill>
                  <a:srgbClr val="FFFF00"/>
                </a:solidFill>
              </a:rPr>
              <a:t>месту размножавања</a:t>
            </a:r>
            <a:r>
              <a:rPr lang="sr-Latn-CS"/>
              <a:t> инфективни узрочници се деле на:</a:t>
            </a:r>
          </a:p>
          <a:p>
            <a:pPr>
              <a:lnSpc>
                <a:spcPct val="120000"/>
              </a:lnSpc>
            </a:pPr>
            <a:endParaRPr lang="en-US"/>
          </a:p>
          <a:p>
            <a:pPr lvl="1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обавезне интраћелијске микроорганизме,</a:t>
            </a:r>
          </a:p>
          <a:p>
            <a:pPr lvl="1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факултативне интраћелијске микроорганизме и </a:t>
            </a:r>
          </a:p>
          <a:p>
            <a:pPr lvl="1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ванћелијске микроорганизме.</a:t>
            </a:r>
            <a:endParaRPr lang="en-US"/>
          </a:p>
        </p:txBody>
      </p:sp>
    </p:spTree>
  </p:cSld>
  <p:clrMapOvr>
    <a:masterClrMapping/>
  </p:clrMapOvr>
  <p:transition advTm="90928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7C729B-C2F7-4AA1-8B2C-372E7B7EBEE7}" type="slidenum">
              <a:rPr lang="en-US"/>
              <a:pPr/>
              <a:t>70</a:t>
            </a:fld>
            <a:endParaRPr lang="en-US"/>
          </a:p>
        </p:txBody>
      </p:sp>
      <p:sp>
        <p:nvSpPr>
          <p:cNvPr id="160771" name="Rectangle 3"/>
          <p:cNvSpPr>
            <a:spLocks noChangeArrowheads="1"/>
          </p:cNvSpPr>
          <p:nvPr/>
        </p:nvSpPr>
        <p:spPr bwMode="auto">
          <a:xfrm>
            <a:off x="1262063" y="1254125"/>
            <a:ext cx="3833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Cyrl-CS" sz="1800" b="1">
                <a:solidFill>
                  <a:srgbClr val="FFFF00"/>
                </a:solidFill>
              </a:rPr>
              <a:t>Терапија инфективних дијареја</a:t>
            </a:r>
            <a:r>
              <a:rPr lang="en-US" sz="180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60772" name="Text Box 4"/>
          <p:cNvSpPr txBox="1">
            <a:spLocks noChangeArrowheads="1"/>
          </p:cNvSpPr>
          <p:nvPr/>
        </p:nvSpPr>
        <p:spPr bwMode="auto">
          <a:xfrm>
            <a:off x="1176338" y="2327275"/>
            <a:ext cx="7661275" cy="171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88925" indent="-288925"/>
            <a:r>
              <a:rPr lang="sr-Cyrl-CS" sz="1800"/>
              <a:t>Терапија инфективних дијареја се састоји од три сегмента:</a:t>
            </a:r>
          </a:p>
          <a:p>
            <a:pPr marL="288925" indent="-288925"/>
            <a:endParaRPr lang="sr-Cyrl-CS" sz="1800"/>
          </a:p>
          <a:p>
            <a:pPr marL="288925" indent="-288925">
              <a:lnSpc>
                <a:spcPct val="130000"/>
              </a:lnSpc>
              <a:buFontTx/>
              <a:buAutoNum type="arabicPeriod"/>
            </a:pPr>
            <a:r>
              <a:rPr lang="sr-Cyrl-CS" sz="1800"/>
              <a:t>Рехидратација</a:t>
            </a:r>
          </a:p>
          <a:p>
            <a:pPr marL="288925" indent="-288925">
              <a:lnSpc>
                <a:spcPct val="130000"/>
              </a:lnSpc>
              <a:buFontTx/>
              <a:buAutoNum type="arabicPeriod"/>
            </a:pPr>
            <a:r>
              <a:rPr lang="sr-Cyrl-CS" sz="1800"/>
              <a:t>Дијететски режим</a:t>
            </a:r>
          </a:p>
          <a:p>
            <a:pPr marL="288925" indent="-288925">
              <a:lnSpc>
                <a:spcPct val="130000"/>
              </a:lnSpc>
              <a:buFontTx/>
              <a:buAutoNum type="arabicPeriod"/>
            </a:pPr>
            <a:r>
              <a:rPr lang="sr-Cyrl-CS" sz="1800"/>
              <a:t>Медикаментозна (антимикробна и антипаразитна) терапија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3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E8C2E7-043B-4768-B6D6-223984A79900}" type="slidenum">
              <a:rPr lang="en-US"/>
              <a:pPr/>
              <a:t>71</a:t>
            </a:fld>
            <a:endParaRPr lang="en-US"/>
          </a:p>
        </p:txBody>
      </p:sp>
      <p:sp>
        <p:nvSpPr>
          <p:cNvPr id="162818" name="Rectangle 2"/>
          <p:cNvSpPr>
            <a:spLocks noChangeArrowheads="1"/>
          </p:cNvSpPr>
          <p:nvPr/>
        </p:nvSpPr>
        <p:spPr bwMode="auto">
          <a:xfrm>
            <a:off x="2057400" y="914400"/>
            <a:ext cx="35814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19" name="Rectangle 3"/>
          <p:cNvSpPr>
            <a:spLocks noChangeArrowheads="1"/>
          </p:cNvSpPr>
          <p:nvPr/>
        </p:nvSpPr>
        <p:spPr bwMode="auto">
          <a:xfrm>
            <a:off x="1000125" y="317500"/>
            <a:ext cx="7086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Cyrl-CS" sz="1600" i="1">
                <a:solidFill>
                  <a:srgbClr val="FFFF66"/>
                </a:solidFill>
              </a:rPr>
              <a:t>Антимикробни лекови који се користе у лечењу инфективних дијареја</a:t>
            </a:r>
            <a:r>
              <a:rPr lang="en-US" sz="1600" i="1">
                <a:solidFill>
                  <a:srgbClr val="FFFF66"/>
                </a:solidFill>
              </a:rPr>
              <a:t> </a:t>
            </a:r>
          </a:p>
        </p:txBody>
      </p:sp>
      <p:graphicFrame>
        <p:nvGraphicFramePr>
          <p:cNvPr id="162867" name="Group 51"/>
          <p:cNvGraphicFramePr>
            <a:graphicFrameLocks noGrp="1"/>
          </p:cNvGraphicFramePr>
          <p:nvPr>
            <p:ph/>
          </p:nvPr>
        </p:nvGraphicFramePr>
        <p:xfrm>
          <a:off x="577850" y="893763"/>
          <a:ext cx="8286750" cy="5324476"/>
        </p:xfrm>
        <a:graphic>
          <a:graphicData uri="http://schemas.openxmlformats.org/drawingml/2006/table">
            <a:tbl>
              <a:tblPr/>
              <a:tblGrid>
                <a:gridCol w="2589213"/>
                <a:gridCol w="2586037"/>
                <a:gridCol w="3111500"/>
              </a:tblGrid>
              <a:tr h="501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Болест</a:t>
                      </a:r>
                      <a:endParaRPr kumimoji="0" lang="sr-Latn-C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Лек избора</a:t>
                      </a:r>
                      <a:endParaRPr kumimoji="0" lang="sr-Latn-C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Алтернатив</a:t>
                      </a:r>
                      <a:r>
                        <a:rPr kumimoji="0" lang="sr-Cyrl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</a:t>
                      </a:r>
                      <a:r>
                        <a:rPr kumimoji="0" lang="sr-Latn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лекови</a:t>
                      </a:r>
                      <a:endParaRPr kumimoji="0" lang="sr-Latn-C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6889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Шигелоза</a:t>
                      </a:r>
                      <a:endParaRPr kumimoji="0" lang="sr-Latn-C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Ciprofloksacin 2x500mg/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дана, орал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Kotrimoksazol 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2x2 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табл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ил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ksitetraciklin 2,5 g у току 12 са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8651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Салмонелозни ентеритис</a:t>
                      </a:r>
                      <a:endParaRPr kumimoji="0" lang="sr-Latn-C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Ciprofloksacin 2x500mg/дан, 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дана, орал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Kotrimoksazol 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2x2 табл. или Amoksicilin 3x500mg/дан ил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Ceftriakson 1-2g на 12 сати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Инфекције изазване EIEC</a:t>
                      </a:r>
                      <a:endParaRPr kumimoji="0" lang="sr-Latn-C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Ciprofloksacin 2x500mg/дан, 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дана, орал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Kotrimoksazol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2x2 табл. или Gentamicin 1mg/kgtt/8 сати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Јерсинијски ентеро</a:t>
                      </a:r>
                      <a:r>
                        <a:rPr kumimoji="0" lang="sr-Cyrl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r>
                        <a:rPr kumimoji="0" lang="sr-Latn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олитис</a:t>
                      </a:r>
                      <a:endParaRPr kumimoji="0" lang="sr-Latn-C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Ciprofloksacin 2x500mg/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дана, орал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Doksicilkin 2x100mg, Gentamicin 1mg/kgtt/8 сати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или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Ceftriakson 1-2g на 12 сати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Колера</a:t>
                      </a:r>
                      <a:endParaRPr kumimoji="0" lang="sr-Latn-C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Doksiciklin 300mg једнократ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 или Ciprofloksacin 1g једнократно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орално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Kotrimoksazol 2x2 табл. или Hloramfenikol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x500mg/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73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Кампилобактер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иј</a:t>
                      </a:r>
                      <a:r>
                        <a:rPr kumimoji="0" lang="sr-Latn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ски ентеритис</a:t>
                      </a:r>
                      <a:endParaRPr kumimoji="0" lang="sr-Latn-C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Eritromicin 4x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50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0mg/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дан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, 5 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дана или 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Azitromicin 1x500mg/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дан, 3 дана, орално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Gentamicin 1mg/kgtt/8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сати  или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Kotrimoksazol 2x2 табл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Псеудомембранозни колитис</a:t>
                      </a:r>
                      <a:endParaRPr kumimoji="0" lang="sr-Latn-C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Vankomicin 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табл. 4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125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mg/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дан, </a:t>
                      </a:r>
                      <a:b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7 дана 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Metronidazol 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tabl. 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3x500mg/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дан, </a:t>
                      </a:r>
                      <a:b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 дана 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659DB6-00DC-4B6A-834B-2F72ED47FC99}" type="slidenum">
              <a:rPr lang="en-US"/>
              <a:pPr/>
              <a:t>72</a:t>
            </a:fld>
            <a:endParaRPr lang="en-US"/>
          </a:p>
        </p:txBody>
      </p:sp>
      <p:sp>
        <p:nvSpPr>
          <p:cNvPr id="164866" name="Rectangle 2"/>
          <p:cNvSpPr>
            <a:spLocks noChangeArrowheads="1"/>
          </p:cNvSpPr>
          <p:nvPr/>
        </p:nvSpPr>
        <p:spPr bwMode="auto">
          <a:xfrm>
            <a:off x="868363" y="1165225"/>
            <a:ext cx="80819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sr-Cyrl-CS" sz="1800" i="1">
                <a:solidFill>
                  <a:srgbClr val="FFFF66"/>
                </a:solidFill>
              </a:rPr>
              <a:t>Антипараз</a:t>
            </a:r>
            <a:r>
              <a:rPr lang="sr-Latn-CS" sz="1800" i="1">
                <a:solidFill>
                  <a:srgbClr val="FFFF66"/>
                </a:solidFill>
              </a:rPr>
              <a:t>ит</a:t>
            </a:r>
            <a:r>
              <a:rPr lang="sr-Cyrl-CS" sz="1800" i="1">
                <a:solidFill>
                  <a:srgbClr val="FFFF66"/>
                </a:solidFill>
              </a:rPr>
              <a:t>ни лекови који се користе у лечењу инфективних дијареја</a:t>
            </a:r>
            <a:endParaRPr lang="en-US" sz="1800" i="1">
              <a:solidFill>
                <a:srgbClr val="FFFF66"/>
              </a:solidFill>
            </a:endParaRPr>
          </a:p>
        </p:txBody>
      </p:sp>
      <p:graphicFrame>
        <p:nvGraphicFramePr>
          <p:cNvPr id="164890" name="Group 26"/>
          <p:cNvGraphicFramePr>
            <a:graphicFrameLocks noGrp="1"/>
          </p:cNvGraphicFramePr>
          <p:nvPr>
            <p:ph/>
          </p:nvPr>
        </p:nvGraphicFramePr>
        <p:xfrm>
          <a:off x="1116013" y="2343150"/>
          <a:ext cx="7791450" cy="2425702"/>
        </p:xfrm>
        <a:graphic>
          <a:graphicData uri="http://schemas.openxmlformats.org/drawingml/2006/table">
            <a:tbl>
              <a:tblPr/>
              <a:tblGrid>
                <a:gridCol w="3451225"/>
                <a:gridCol w="4340225"/>
              </a:tblGrid>
              <a:tr h="4699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Болест</a:t>
                      </a:r>
                      <a:endParaRPr kumimoji="0" lang="sr-Latn-C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Лек избора</a:t>
                      </a:r>
                      <a:endParaRPr kumimoji="0" lang="sr-Latn-C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Амебијаза (амебни колитис)</a:t>
                      </a:r>
                      <a:endParaRPr kumimoji="0" lang="sr-Cyrl-C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Metronidazol 3x750mg/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+ Paromomicin 3x500mg/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 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дана</a:t>
                      </a:r>
                      <a:endParaRPr kumimoji="0" lang="sr-Cyrl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Ламбли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ја</a:t>
                      </a:r>
                      <a:r>
                        <a:rPr kumimoji="0" lang="sr-Latn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</a:t>
                      </a:r>
                      <a:endParaRPr kumimoji="0" lang="sr-Latn-C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Metronidazol 3x500mg/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дана</a:t>
                      </a:r>
                      <a:endParaRPr kumimoji="0" lang="sr-Cyrl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Балантидијаза</a:t>
                      </a:r>
                      <a:endParaRPr kumimoji="0" lang="sr-Cyrl-C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Metronidazol 3x500mg/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дана</a:t>
                      </a:r>
                      <a:endParaRPr kumimoji="0" lang="sr-Cyrl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Стронгилоидоза</a:t>
                      </a:r>
                      <a:endParaRPr kumimoji="0" lang="sr-Cyrl-C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Tiabendazol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3495763D-B624-4E82-99D5-97FA9C3907CD}" type="slidenum">
              <a:rPr lang="en-US"/>
              <a:pPr/>
              <a:t>73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3113088" y="2814638"/>
            <a:ext cx="3754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3600" i="1">
                <a:solidFill>
                  <a:srgbClr val="FFFF00"/>
                </a:solidFill>
                <a:latin typeface="Comic Sans MS" pitchFamily="66" charset="0"/>
              </a:rPr>
              <a:t>Хвала на пажњи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8BAB29D7-C424-4907-9453-F0FAF48913B6}" type="slidenum">
              <a:rPr lang="en-US"/>
              <a:pPr/>
              <a:t>8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1143000" y="381000"/>
            <a:ext cx="7532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b="1">
                <a:solidFill>
                  <a:srgbClr val="FFFF00"/>
                </a:solidFill>
                <a:latin typeface="Comic Sans MS" pitchFamily="66" charset="0"/>
              </a:rPr>
              <a:t>Основне карактеристике узрочника инфективних болести</a:t>
            </a:r>
            <a:r>
              <a:rPr lang="en-US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1066800" y="1143000"/>
            <a:ext cx="762000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sr-Latn-CS" i="1">
                <a:solidFill>
                  <a:srgbClr val="FFFF00"/>
                </a:solidFill>
              </a:rPr>
              <a:t>Инфективност</a:t>
            </a:r>
            <a:r>
              <a:rPr lang="sr-Latn-CS" i="1"/>
              <a:t> </a:t>
            </a:r>
            <a:r>
              <a:rPr lang="sr-Latn-CS"/>
              <a:t>је способност микроорганизма да доспе у организам човека и да се размножава на улазним вратима,</a:t>
            </a:r>
            <a:endParaRPr lang="sr-Latn-CS" i="1"/>
          </a:p>
          <a:p>
            <a:pPr>
              <a:spcBef>
                <a:spcPct val="30000"/>
              </a:spcBef>
            </a:pPr>
            <a:r>
              <a:rPr lang="sr-Latn-CS" i="1">
                <a:solidFill>
                  <a:srgbClr val="FFFF00"/>
                </a:solidFill>
              </a:rPr>
              <a:t>Инвазивност</a:t>
            </a:r>
            <a:r>
              <a:rPr lang="sr-Latn-CS" i="1"/>
              <a:t> </a:t>
            </a:r>
            <a:r>
              <a:rPr lang="sr-Latn-CS"/>
              <a:t>је способност продора инфективних узрочника у организам, као и њихово ширење и размножавање у ткивима домаћина у оптималном броју,</a:t>
            </a:r>
            <a:endParaRPr lang="sr-Latn-CS" i="1"/>
          </a:p>
          <a:p>
            <a:pPr>
              <a:spcBef>
                <a:spcPct val="30000"/>
              </a:spcBef>
            </a:pPr>
            <a:r>
              <a:rPr lang="sr-Latn-CS" i="1">
                <a:solidFill>
                  <a:srgbClr val="FFFF00"/>
                </a:solidFill>
              </a:rPr>
              <a:t>Инфективна доза</a:t>
            </a:r>
            <a:r>
              <a:rPr lang="sr-Latn-CS" i="1"/>
              <a:t> </a:t>
            </a:r>
            <a:r>
              <a:rPr lang="sr-Latn-CS"/>
              <a:t>представља број микроорганизама који је довољан да изазове инфекцију,</a:t>
            </a:r>
            <a:endParaRPr lang="sr-Latn-CS" i="1"/>
          </a:p>
          <a:p>
            <a:pPr>
              <a:spcBef>
                <a:spcPct val="30000"/>
              </a:spcBef>
            </a:pPr>
            <a:r>
              <a:rPr lang="sr-Latn-CS" i="1">
                <a:solidFill>
                  <a:srgbClr val="FFFF00"/>
                </a:solidFill>
              </a:rPr>
              <a:t>Патогеност </a:t>
            </a:r>
            <a:r>
              <a:rPr lang="sr-Latn-CS"/>
              <a:t>је способност микроорганизма да изазове одређени патолошки процес и појаву болести,</a:t>
            </a:r>
            <a:endParaRPr lang="en-US"/>
          </a:p>
          <a:p>
            <a:pPr>
              <a:spcBef>
                <a:spcPct val="30000"/>
              </a:spcBef>
            </a:pPr>
            <a:r>
              <a:rPr lang="sr-Latn-CS" i="1">
                <a:solidFill>
                  <a:srgbClr val="FFFF00"/>
                </a:solidFill>
              </a:rPr>
              <a:t>Вируленција</a:t>
            </a:r>
            <a:r>
              <a:rPr lang="sr-Latn-CS"/>
              <a:t> је мера којом се изражава степен патогености одређеног инфективног узрочника. Фактори вируленције се према механизму дејства деле на: </a:t>
            </a:r>
            <a:r>
              <a:rPr lang="sr-Latn-CS" i="1"/>
              <a:t>факторе атхеренције, факторе инвазивности и токсине,</a:t>
            </a:r>
          </a:p>
          <a:p>
            <a:pPr>
              <a:spcBef>
                <a:spcPct val="30000"/>
              </a:spcBef>
            </a:pPr>
            <a:r>
              <a:rPr lang="sr-Latn-CS" i="1">
                <a:solidFill>
                  <a:srgbClr val="FFFF00"/>
                </a:solidFill>
              </a:rPr>
              <a:t>Токсичност</a:t>
            </a:r>
            <a:r>
              <a:rPr lang="sr-Latn-CS"/>
              <a:t> је својство микроорганизма да лучи егзотоскине или ендотоксине.</a:t>
            </a:r>
            <a:r>
              <a:rPr lang="en-US"/>
              <a:t> </a:t>
            </a:r>
          </a:p>
        </p:txBody>
      </p:sp>
    </p:spTree>
  </p:cSld>
  <p:clrMapOvr>
    <a:masterClrMapping/>
  </p:clrMapOvr>
  <p:transition advTm="9876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B5C1E1B-9145-4C7C-8D60-1DBFD4650450}" type="slidenum">
              <a:rPr lang="en-US"/>
              <a:pPr/>
              <a:t>9</a:t>
            </a:fld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1077913" y="330200"/>
            <a:ext cx="61547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sr-Latn-CS" sz="2400">
                <a:solidFill>
                  <a:srgbClr val="FFFF00"/>
                </a:solidFill>
                <a:latin typeface="Arial Rounded MT Bold" pitchFamily="34" charset="0"/>
              </a:rPr>
              <a:t>Механизми ћелијског и ткивног оштећења током инфекције</a:t>
            </a:r>
            <a:r>
              <a:rPr lang="en-US" sz="2400">
                <a:solidFill>
                  <a:srgbClr val="FFFF00"/>
                </a:solidFill>
                <a:latin typeface="Arial Rounded MT Bold" pitchFamily="34" charset="0"/>
              </a:rPr>
              <a:t> </a:t>
            </a:r>
          </a:p>
        </p:txBody>
      </p:sp>
      <p:sp>
        <p:nvSpPr>
          <p:cNvPr id="92163" name="Rectangle 3"/>
          <p:cNvSpPr>
            <a:spLocks noChangeArrowheads="1"/>
          </p:cNvSpPr>
          <p:nvPr/>
        </p:nvSpPr>
        <p:spPr bwMode="auto">
          <a:xfrm>
            <a:off x="1076325" y="1355725"/>
            <a:ext cx="2838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sr-Latn-CS" b="1">
                <a:solidFill>
                  <a:srgbClr val="FFFF00"/>
                </a:solidFill>
                <a:latin typeface="Comic Sans MS" pitchFamily="66" charset="0"/>
              </a:rPr>
              <a:t>Директно оштећење</a:t>
            </a:r>
            <a:r>
              <a:rPr lang="en-US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885825" y="2046288"/>
            <a:ext cx="8258175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20000"/>
              </a:lnSpc>
            </a:pPr>
            <a:r>
              <a:rPr lang="sr-Latn-CS"/>
              <a:t>Својим размножавањем у самој ћелији микроорганизми могу изазвати:</a:t>
            </a:r>
          </a:p>
          <a:p>
            <a:pPr marL="227013" indent="-227013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некрозу инфицираних ћелија (услед размножавања узрочника у ћелији),</a:t>
            </a:r>
          </a:p>
          <a:p>
            <a:pPr marL="227013" indent="-227013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оток инфицираних ћелија (услед дегенеративних оштећења ћелија),</a:t>
            </a:r>
          </a:p>
          <a:p>
            <a:pPr marL="227013" indent="-227013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формирање инклузионих телашаца у ћелијама (услед нагомилавања </a:t>
            </a:r>
            <a:r>
              <a:rPr lang="en-US"/>
              <a:t/>
            </a:r>
            <a:br>
              <a:rPr lang="en-US"/>
            </a:br>
            <a:r>
              <a:rPr lang="sr-Latn-CS"/>
              <a:t>фрагмената вирусног омотача и нуклеинских киселина) и </a:t>
            </a:r>
          </a:p>
          <a:p>
            <a:pPr marL="227013" indent="-227013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формирање џиновских, вишеједарних ћелија (у неким вирусним</a:t>
            </a:r>
            <a:r>
              <a:rPr lang="en-US"/>
              <a:t/>
            </a:r>
            <a:br>
              <a:rPr lang="en-US"/>
            </a:br>
            <a:r>
              <a:rPr lang="sr-Latn-CS"/>
              <a:t>инфекцијама).</a:t>
            </a:r>
            <a:r>
              <a:rPr lang="en-US"/>
              <a:t> </a:t>
            </a:r>
          </a:p>
        </p:txBody>
      </p:sp>
    </p:spTree>
  </p:cSld>
  <p:clrMapOvr>
    <a:masterClrMapping/>
  </p:clrMapOvr>
  <p:transition advTm="17598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immer">
  <a:themeElements>
    <a:clrScheme name="Shimmer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Shimm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himmer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Shimmer</Template>
  <TotalTime>787</TotalTime>
  <Words>3193</Words>
  <Application>Microsoft Office PowerPoint</Application>
  <PresentationFormat>On-screen Show (4:3)</PresentationFormat>
  <Paragraphs>742</Paragraphs>
  <Slides>73</Slides>
  <Notes>9</Notes>
  <HiddenSlides>0</HiddenSlides>
  <MMClips>1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83" baseType="lpstr">
      <vt:lpstr>Arial</vt:lpstr>
      <vt:lpstr>Tahoma</vt:lpstr>
      <vt:lpstr>Times New Roman</vt:lpstr>
      <vt:lpstr>Wingdings</vt:lpstr>
      <vt:lpstr>Arial Rounded MT Bold</vt:lpstr>
      <vt:lpstr>Comic Sans MS</vt:lpstr>
      <vt:lpstr>Arial Unicode MS</vt:lpstr>
      <vt:lpstr>Shimmer</vt:lpstr>
      <vt:lpstr>Custom Design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Dragan Adamovic</dc:creator>
  <cp:lastModifiedBy>Predrag Canovic</cp:lastModifiedBy>
  <cp:revision>74</cp:revision>
  <dcterms:created xsi:type="dcterms:W3CDTF">2008-09-19T17:46:03Z</dcterms:created>
  <dcterms:modified xsi:type="dcterms:W3CDTF">2023-02-02T21:23:37Z</dcterms:modified>
</cp:coreProperties>
</file>